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15"/>
  </p:notesMasterIdLst>
  <p:sldIdLst>
    <p:sldId id="257" r:id="rId3"/>
    <p:sldId id="258" r:id="rId4"/>
    <p:sldId id="259" r:id="rId5"/>
    <p:sldId id="260" r:id="rId6"/>
    <p:sldId id="261" r:id="rId7"/>
    <p:sldId id="262" r:id="rId8"/>
    <p:sldId id="264" r:id="rId9"/>
    <p:sldId id="266" r:id="rId10"/>
    <p:sldId id="267" r:id="rId11"/>
    <p:sldId id="265" r:id="rId12"/>
    <p:sldId id="269"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1" autoAdjust="0"/>
    <p:restoredTop sz="94660"/>
  </p:normalViewPr>
  <p:slideViewPr>
    <p:cSldViewPr snapToGrid="0">
      <p:cViewPr varScale="1">
        <p:scale>
          <a:sx n="67" d="100"/>
          <a:sy n="67" d="100"/>
        </p:scale>
        <p:origin x="43"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90B70F-DE93-40F8-8D4C-7C505529690E}"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7E9D923A-EA03-45EE-AF15-B5E2975EAED5}">
      <dgm:prSet phldrT="[Text]"/>
      <dgm:spPr/>
      <dgm:t>
        <a:bodyPr/>
        <a:lstStyle/>
        <a:p>
          <a:r>
            <a:rPr lang="en-US" dirty="0">
              <a:latin typeface="BentonSansCond Book" panose="02000606040000020004" pitchFamily="50" charset="0"/>
            </a:rPr>
            <a:t>Desired Outcomes for Women and URM Faculty</a:t>
          </a:r>
        </a:p>
      </dgm:t>
    </dgm:pt>
    <dgm:pt modelId="{D56193AC-7D01-4498-AA81-6D6C111AB88B}" type="parTrans" cxnId="{3E180D9A-835F-4358-AEA0-691820B3CF83}">
      <dgm:prSet/>
      <dgm:spPr/>
      <dgm:t>
        <a:bodyPr/>
        <a:lstStyle/>
        <a:p>
          <a:endParaRPr lang="en-US">
            <a:latin typeface="BentonSansCond Book" panose="02000606040000020004" pitchFamily="50" charset="0"/>
          </a:endParaRPr>
        </a:p>
      </dgm:t>
    </dgm:pt>
    <dgm:pt modelId="{7450D3AA-9A8E-4FB6-B11D-570371147982}" type="sibTrans" cxnId="{3E180D9A-835F-4358-AEA0-691820B3CF83}">
      <dgm:prSet/>
      <dgm:spPr/>
      <dgm:t>
        <a:bodyPr/>
        <a:lstStyle/>
        <a:p>
          <a:endParaRPr lang="en-US">
            <a:latin typeface="BentonSansCond Book" panose="02000606040000020004" pitchFamily="50" charset="0"/>
          </a:endParaRPr>
        </a:p>
      </dgm:t>
    </dgm:pt>
    <dgm:pt modelId="{184F93D3-7895-49AF-9EEA-EAC634CDD798}">
      <dgm:prSet phldrT="[Text]" custT="1"/>
      <dgm:spPr/>
      <dgm:t>
        <a:bodyPr/>
        <a:lstStyle/>
        <a:p>
          <a:r>
            <a:rPr lang="en-US" sz="1800" b="0" dirty="0">
              <a:latin typeface="BentonSansCond Book" panose="02000606040000020004" pitchFamily="50" charset="0"/>
            </a:rPr>
            <a:t>Become more </a:t>
          </a:r>
          <a:r>
            <a:rPr lang="en-US" sz="1800" b="0" u="sng" dirty="0">
              <a:latin typeface="BentonSansCond Book" panose="02000606040000020004" pitchFamily="50" charset="0"/>
            </a:rPr>
            <a:t>productive researchers</a:t>
          </a:r>
        </a:p>
      </dgm:t>
    </dgm:pt>
    <dgm:pt modelId="{F33D590C-787E-4853-9E51-9C024CAEF730}" type="parTrans" cxnId="{F86450AE-4003-4B3E-9A40-2AACCC3178E4}">
      <dgm:prSet/>
      <dgm:spPr/>
      <dgm:t>
        <a:bodyPr/>
        <a:lstStyle/>
        <a:p>
          <a:endParaRPr lang="en-US">
            <a:latin typeface="BentonSansCond Book" panose="02000606040000020004" pitchFamily="50" charset="0"/>
          </a:endParaRPr>
        </a:p>
      </dgm:t>
    </dgm:pt>
    <dgm:pt modelId="{647D482E-6BA6-4151-9DDB-CD67837C1239}" type="sibTrans" cxnId="{F86450AE-4003-4B3E-9A40-2AACCC3178E4}">
      <dgm:prSet/>
      <dgm:spPr/>
      <dgm:t>
        <a:bodyPr/>
        <a:lstStyle/>
        <a:p>
          <a:endParaRPr lang="en-US">
            <a:latin typeface="BentonSansCond Book" panose="02000606040000020004" pitchFamily="50" charset="0"/>
          </a:endParaRPr>
        </a:p>
      </dgm:t>
    </dgm:pt>
    <dgm:pt modelId="{7A98E39F-3BB7-4BF7-BBD0-82B91CC22953}">
      <dgm:prSet phldrT="[Text]"/>
      <dgm:spPr/>
      <dgm:t>
        <a:bodyPr/>
        <a:lstStyle/>
        <a:p>
          <a:r>
            <a:rPr lang="en-US" dirty="0">
              <a:latin typeface="BentonSansCond Book" panose="02000606040000020004" pitchFamily="50" charset="0"/>
            </a:rPr>
            <a:t>Organizational Benefits</a:t>
          </a:r>
        </a:p>
      </dgm:t>
    </dgm:pt>
    <dgm:pt modelId="{5EB40C13-CEE1-44CC-A854-149A44878279}" type="parTrans" cxnId="{E7152D21-97DE-4668-98CD-F9B38A6B8CE3}">
      <dgm:prSet/>
      <dgm:spPr/>
      <dgm:t>
        <a:bodyPr/>
        <a:lstStyle/>
        <a:p>
          <a:endParaRPr lang="en-US">
            <a:latin typeface="BentonSansCond Book" panose="02000606040000020004" pitchFamily="50" charset="0"/>
          </a:endParaRPr>
        </a:p>
      </dgm:t>
    </dgm:pt>
    <dgm:pt modelId="{F2871B87-160C-4999-AFCC-9AE4A8DA92FE}" type="sibTrans" cxnId="{E7152D21-97DE-4668-98CD-F9B38A6B8CE3}">
      <dgm:prSet/>
      <dgm:spPr/>
      <dgm:t>
        <a:bodyPr/>
        <a:lstStyle/>
        <a:p>
          <a:endParaRPr lang="en-US">
            <a:latin typeface="BentonSansCond Book" panose="02000606040000020004" pitchFamily="50" charset="0"/>
          </a:endParaRPr>
        </a:p>
      </dgm:t>
    </dgm:pt>
    <dgm:pt modelId="{FB26CF62-CF44-4C37-9FB7-2E83509EE3B6}">
      <dgm:prSet phldrT="[Text]" custT="1"/>
      <dgm:spPr/>
      <dgm:t>
        <a:bodyPr/>
        <a:lstStyle/>
        <a:p>
          <a:r>
            <a:rPr lang="en-US" sz="1600" u="sng" dirty="0">
              <a:latin typeface="BentonSansCond Book" panose="02000606040000020004" pitchFamily="50" charset="0"/>
            </a:rPr>
            <a:t>Retention</a:t>
          </a:r>
          <a:r>
            <a:rPr lang="en-US" sz="1600" dirty="0">
              <a:latin typeface="BentonSansCond Book" panose="02000606040000020004" pitchFamily="50" charset="0"/>
            </a:rPr>
            <a:t> of women and URM </a:t>
          </a:r>
          <a:r>
            <a:rPr lang="en-US" sz="1600" dirty="0" smtClean="0">
              <a:latin typeface="BentonSansCond Book" panose="02000606040000020004" pitchFamily="50" charset="0"/>
            </a:rPr>
            <a:t>faculty (Strategic Goal#10 – Develop our Faculty and Staff)</a:t>
          </a:r>
          <a:endParaRPr lang="en-US" sz="1600" dirty="0">
            <a:latin typeface="BentonSansCond Book" panose="02000606040000020004" pitchFamily="50" charset="0"/>
          </a:endParaRPr>
        </a:p>
      </dgm:t>
    </dgm:pt>
    <dgm:pt modelId="{A5C2FFC3-76A6-4567-89EE-C32142A02445}" type="parTrans" cxnId="{A2558B1D-E56F-47EA-937C-4A9E7A7D2BE1}">
      <dgm:prSet/>
      <dgm:spPr/>
      <dgm:t>
        <a:bodyPr/>
        <a:lstStyle/>
        <a:p>
          <a:endParaRPr lang="en-US">
            <a:latin typeface="BentonSansCond Book" panose="02000606040000020004" pitchFamily="50" charset="0"/>
          </a:endParaRPr>
        </a:p>
      </dgm:t>
    </dgm:pt>
    <dgm:pt modelId="{BBE810EA-2713-4D36-89D1-EC0F819E1CB3}" type="sibTrans" cxnId="{A2558B1D-E56F-47EA-937C-4A9E7A7D2BE1}">
      <dgm:prSet/>
      <dgm:spPr/>
      <dgm:t>
        <a:bodyPr/>
        <a:lstStyle/>
        <a:p>
          <a:endParaRPr lang="en-US">
            <a:latin typeface="BentonSansCond Book" panose="02000606040000020004" pitchFamily="50" charset="0"/>
          </a:endParaRPr>
        </a:p>
      </dgm:t>
    </dgm:pt>
    <dgm:pt modelId="{0810E4A6-BB6B-4AD3-B6F6-A5B079A38385}">
      <dgm:prSet phldrT="[Text]"/>
      <dgm:spPr/>
      <dgm:t>
        <a:bodyPr/>
        <a:lstStyle/>
        <a:p>
          <a:r>
            <a:rPr lang="en-US" dirty="0">
              <a:latin typeface="BentonSansCond Book" panose="02000606040000020004" pitchFamily="50" charset="0"/>
            </a:rPr>
            <a:t>Program Structure</a:t>
          </a:r>
        </a:p>
      </dgm:t>
    </dgm:pt>
    <dgm:pt modelId="{8CFA6788-7018-4F05-B0D3-55E506BA51F9}" type="parTrans" cxnId="{F3A83F07-D733-4ABC-B933-345CDFF9B99C}">
      <dgm:prSet/>
      <dgm:spPr/>
      <dgm:t>
        <a:bodyPr/>
        <a:lstStyle/>
        <a:p>
          <a:endParaRPr lang="en-US">
            <a:latin typeface="BentonSansCond Book" panose="02000606040000020004" pitchFamily="50" charset="0"/>
          </a:endParaRPr>
        </a:p>
      </dgm:t>
    </dgm:pt>
    <dgm:pt modelId="{D3AAA12C-8974-459F-835D-75EE13246561}" type="sibTrans" cxnId="{F3A83F07-D733-4ABC-B933-345CDFF9B99C}">
      <dgm:prSet/>
      <dgm:spPr/>
      <dgm:t>
        <a:bodyPr/>
        <a:lstStyle/>
        <a:p>
          <a:endParaRPr lang="en-US">
            <a:latin typeface="BentonSansCond Book" panose="02000606040000020004" pitchFamily="50" charset="0"/>
          </a:endParaRPr>
        </a:p>
      </dgm:t>
    </dgm:pt>
    <dgm:pt modelId="{F500E17B-B72A-457A-BA65-19DDF648745C}">
      <dgm:prSet phldrT="[Text]" custT="1"/>
      <dgm:spPr/>
      <dgm:t>
        <a:bodyPr/>
        <a:lstStyle/>
        <a:p>
          <a:r>
            <a:rPr lang="en-US" sz="1600" u="sng" dirty="0">
              <a:latin typeface="BentonSansCond Book" panose="02000606040000020004" pitchFamily="50" charset="0"/>
            </a:rPr>
            <a:t>Complements</a:t>
          </a:r>
          <a:r>
            <a:rPr lang="en-US" sz="1600" dirty="0">
              <a:latin typeface="BentonSansCond Book" panose="02000606040000020004" pitchFamily="50" charset="0"/>
            </a:rPr>
            <a:t> informal mentoring or departmental mentoring </a:t>
          </a:r>
        </a:p>
      </dgm:t>
    </dgm:pt>
    <dgm:pt modelId="{9E23A2A5-CCCA-4EFC-9E5A-BC1BF3FDA2ED}" type="parTrans" cxnId="{5115BD78-B64D-44CF-B87F-4DF494C2F264}">
      <dgm:prSet/>
      <dgm:spPr/>
      <dgm:t>
        <a:bodyPr/>
        <a:lstStyle/>
        <a:p>
          <a:endParaRPr lang="en-US">
            <a:latin typeface="BentonSansCond Book" panose="02000606040000020004" pitchFamily="50" charset="0"/>
          </a:endParaRPr>
        </a:p>
      </dgm:t>
    </dgm:pt>
    <dgm:pt modelId="{7D662E3C-DCF4-4AEE-AB51-23FE396991A4}" type="sibTrans" cxnId="{5115BD78-B64D-44CF-B87F-4DF494C2F264}">
      <dgm:prSet/>
      <dgm:spPr/>
      <dgm:t>
        <a:bodyPr/>
        <a:lstStyle/>
        <a:p>
          <a:endParaRPr lang="en-US">
            <a:latin typeface="BentonSansCond Book" panose="02000606040000020004" pitchFamily="50" charset="0"/>
          </a:endParaRPr>
        </a:p>
      </dgm:t>
    </dgm:pt>
    <dgm:pt modelId="{DE203C55-7BCD-4B54-9E99-E5A97E3A6DFB}">
      <dgm:prSet custT="1"/>
      <dgm:spPr/>
      <dgm:t>
        <a:bodyPr/>
        <a:lstStyle/>
        <a:p>
          <a:r>
            <a:rPr lang="en-US" sz="1800" b="0" dirty="0">
              <a:latin typeface="BentonSansCond Book" panose="02000606040000020004" pitchFamily="50" charset="0"/>
            </a:rPr>
            <a:t>Be </a:t>
          </a:r>
          <a:r>
            <a:rPr lang="en-US" sz="1800" b="0" u="sng" dirty="0">
              <a:latin typeface="BentonSansCond Book" panose="02000606040000020004" pitchFamily="50" charset="0"/>
            </a:rPr>
            <a:t>promoted and tenured</a:t>
          </a:r>
        </a:p>
      </dgm:t>
    </dgm:pt>
    <dgm:pt modelId="{A5E40CFF-E930-4E1C-A622-B2B9EA4266DA}" type="parTrans" cxnId="{76B156DC-4B79-4BC8-934E-C586A466C33C}">
      <dgm:prSet/>
      <dgm:spPr/>
      <dgm:t>
        <a:bodyPr/>
        <a:lstStyle/>
        <a:p>
          <a:endParaRPr lang="en-US">
            <a:latin typeface="BentonSansCond Book" panose="02000606040000020004" pitchFamily="50" charset="0"/>
          </a:endParaRPr>
        </a:p>
      </dgm:t>
    </dgm:pt>
    <dgm:pt modelId="{5FFC854F-D873-4D08-AF96-63E3A4C2DB3B}" type="sibTrans" cxnId="{76B156DC-4B79-4BC8-934E-C586A466C33C}">
      <dgm:prSet/>
      <dgm:spPr/>
      <dgm:t>
        <a:bodyPr/>
        <a:lstStyle/>
        <a:p>
          <a:endParaRPr lang="en-US">
            <a:latin typeface="BentonSansCond Book" panose="02000606040000020004" pitchFamily="50" charset="0"/>
          </a:endParaRPr>
        </a:p>
      </dgm:t>
    </dgm:pt>
    <dgm:pt modelId="{D2F85BA3-0AD2-4C27-9354-5054B8320389}">
      <dgm:prSet custT="1"/>
      <dgm:spPr/>
      <dgm:t>
        <a:bodyPr/>
        <a:lstStyle/>
        <a:p>
          <a:r>
            <a:rPr lang="en-US" sz="1800" b="0" dirty="0">
              <a:latin typeface="BentonSansCond Book" panose="02000606040000020004" pitchFamily="50" charset="0"/>
            </a:rPr>
            <a:t>Pursue and receive </a:t>
          </a:r>
          <a:r>
            <a:rPr lang="en-US" sz="1800" b="0" u="sng" dirty="0">
              <a:latin typeface="BentonSansCond Book" panose="02000606040000020004" pitchFamily="50" charset="0"/>
            </a:rPr>
            <a:t>external funding </a:t>
          </a:r>
          <a:r>
            <a:rPr lang="en-US" sz="1800" b="0" dirty="0">
              <a:latin typeface="BentonSansCond Book" panose="02000606040000020004" pitchFamily="50" charset="0"/>
            </a:rPr>
            <a:t>for research &amp; scholarship</a:t>
          </a:r>
        </a:p>
      </dgm:t>
    </dgm:pt>
    <dgm:pt modelId="{D1F471E1-160D-4851-B5AC-FFB847A6968A}" type="parTrans" cxnId="{EFA82BDA-E927-4620-83F6-2121061DDCC3}">
      <dgm:prSet/>
      <dgm:spPr/>
      <dgm:t>
        <a:bodyPr/>
        <a:lstStyle/>
        <a:p>
          <a:endParaRPr lang="en-US">
            <a:latin typeface="BentonSansCond Book" panose="02000606040000020004" pitchFamily="50" charset="0"/>
          </a:endParaRPr>
        </a:p>
      </dgm:t>
    </dgm:pt>
    <dgm:pt modelId="{132CA953-6594-46BA-96E2-34DEE82063B4}" type="sibTrans" cxnId="{EFA82BDA-E927-4620-83F6-2121061DDCC3}">
      <dgm:prSet/>
      <dgm:spPr/>
      <dgm:t>
        <a:bodyPr/>
        <a:lstStyle/>
        <a:p>
          <a:endParaRPr lang="en-US">
            <a:latin typeface="BentonSansCond Book" panose="02000606040000020004" pitchFamily="50" charset="0"/>
          </a:endParaRPr>
        </a:p>
      </dgm:t>
    </dgm:pt>
    <dgm:pt modelId="{F1CB4ECB-C2F5-4C15-BB2B-7207AB64E254}">
      <dgm:prSet custT="1"/>
      <dgm:spPr/>
      <dgm:t>
        <a:bodyPr/>
        <a:lstStyle/>
        <a:p>
          <a:r>
            <a:rPr lang="en-US" sz="1600" dirty="0">
              <a:latin typeface="BentonSansCond Book" panose="02000606040000020004" pitchFamily="50" charset="0"/>
            </a:rPr>
            <a:t>Increase in </a:t>
          </a:r>
          <a:r>
            <a:rPr lang="en-US" sz="1600" u="sng" dirty="0">
              <a:latin typeface="BentonSansCond Book" panose="02000606040000020004" pitchFamily="50" charset="0"/>
            </a:rPr>
            <a:t>external funding</a:t>
          </a:r>
          <a:r>
            <a:rPr lang="en-US" sz="1600" dirty="0">
              <a:latin typeface="BentonSansCond Book" panose="02000606040000020004" pitchFamily="50" charset="0"/>
            </a:rPr>
            <a:t> for university </a:t>
          </a:r>
        </a:p>
      </dgm:t>
    </dgm:pt>
    <dgm:pt modelId="{7993A373-3706-434C-8E0D-D20116EAE955}" type="parTrans" cxnId="{52AF894B-03F1-4C77-8303-DCB4B1B7DACC}">
      <dgm:prSet/>
      <dgm:spPr/>
      <dgm:t>
        <a:bodyPr/>
        <a:lstStyle/>
        <a:p>
          <a:endParaRPr lang="en-US">
            <a:latin typeface="BentonSansCond Book" panose="02000606040000020004" pitchFamily="50" charset="0"/>
          </a:endParaRPr>
        </a:p>
      </dgm:t>
    </dgm:pt>
    <dgm:pt modelId="{E3D1DD6B-7A70-49E2-8A33-E8401874DBA3}" type="sibTrans" cxnId="{52AF894B-03F1-4C77-8303-DCB4B1B7DACC}">
      <dgm:prSet/>
      <dgm:spPr/>
      <dgm:t>
        <a:bodyPr/>
        <a:lstStyle/>
        <a:p>
          <a:endParaRPr lang="en-US">
            <a:latin typeface="BentonSansCond Book" panose="02000606040000020004" pitchFamily="50" charset="0"/>
          </a:endParaRPr>
        </a:p>
      </dgm:t>
    </dgm:pt>
    <dgm:pt modelId="{6A476ACF-E1E1-41B2-8657-0641D2BACF5F}">
      <dgm:prSet custT="1"/>
      <dgm:spPr/>
      <dgm:t>
        <a:bodyPr/>
        <a:lstStyle/>
        <a:p>
          <a:r>
            <a:rPr lang="en-US" sz="1600" u="sng" dirty="0">
              <a:latin typeface="BentonSansCond Book" panose="02000606040000020004" pitchFamily="50" charset="0"/>
            </a:rPr>
            <a:t>Time-limited </a:t>
          </a:r>
        </a:p>
      </dgm:t>
    </dgm:pt>
    <dgm:pt modelId="{DAFF6A3B-74E3-4824-9BF6-A53EA07C88ED}" type="parTrans" cxnId="{986B3209-4EAE-4503-85B7-E1943E68436A}">
      <dgm:prSet/>
      <dgm:spPr/>
      <dgm:t>
        <a:bodyPr/>
        <a:lstStyle/>
        <a:p>
          <a:endParaRPr lang="en-US">
            <a:latin typeface="BentonSansCond Book" panose="02000606040000020004" pitchFamily="50" charset="0"/>
          </a:endParaRPr>
        </a:p>
      </dgm:t>
    </dgm:pt>
    <dgm:pt modelId="{C9D6961D-2B33-4A27-8549-2F11F598549C}" type="sibTrans" cxnId="{986B3209-4EAE-4503-85B7-E1943E68436A}">
      <dgm:prSet/>
      <dgm:spPr/>
      <dgm:t>
        <a:bodyPr/>
        <a:lstStyle/>
        <a:p>
          <a:endParaRPr lang="en-US">
            <a:latin typeface="BentonSansCond Book" panose="02000606040000020004" pitchFamily="50" charset="0"/>
          </a:endParaRPr>
        </a:p>
      </dgm:t>
    </dgm:pt>
    <dgm:pt modelId="{6A2B009C-0B9E-460D-9B69-D6FC71F032BA}">
      <dgm:prSet custT="1"/>
      <dgm:spPr/>
      <dgm:t>
        <a:bodyPr/>
        <a:lstStyle/>
        <a:p>
          <a:r>
            <a:rPr lang="en-US" sz="1600" u="sng" dirty="0">
              <a:latin typeface="BentonSansCond Book" panose="02000606040000020004" pitchFamily="50" charset="0"/>
            </a:rPr>
            <a:t>Incentivized </a:t>
          </a:r>
        </a:p>
      </dgm:t>
    </dgm:pt>
    <dgm:pt modelId="{E81181A6-77F2-40BD-976A-417EE3B3F1AE}" type="parTrans" cxnId="{CE433AAB-4E73-4604-BB27-832CC399685E}">
      <dgm:prSet/>
      <dgm:spPr/>
      <dgm:t>
        <a:bodyPr/>
        <a:lstStyle/>
        <a:p>
          <a:endParaRPr lang="en-US">
            <a:latin typeface="BentonSansCond Book" panose="02000606040000020004" pitchFamily="50" charset="0"/>
          </a:endParaRPr>
        </a:p>
      </dgm:t>
    </dgm:pt>
    <dgm:pt modelId="{475E372F-904B-4E4D-AF0A-53A9E7027B84}" type="sibTrans" cxnId="{CE433AAB-4E73-4604-BB27-832CC399685E}">
      <dgm:prSet/>
      <dgm:spPr/>
      <dgm:t>
        <a:bodyPr/>
        <a:lstStyle/>
        <a:p>
          <a:endParaRPr lang="en-US">
            <a:latin typeface="BentonSansCond Book" panose="02000606040000020004" pitchFamily="50" charset="0"/>
          </a:endParaRPr>
        </a:p>
      </dgm:t>
    </dgm:pt>
    <dgm:pt modelId="{7395B89C-1449-4544-9005-2C3B4FAB2152}">
      <dgm:prSet custT="1"/>
      <dgm:spPr/>
      <dgm:t>
        <a:bodyPr/>
        <a:lstStyle/>
        <a:p>
          <a:r>
            <a:rPr lang="en-US" sz="1600" u="sng" dirty="0">
              <a:latin typeface="BentonSansCond Book" panose="02000606040000020004" pitchFamily="50" charset="0"/>
            </a:rPr>
            <a:t>Intentional</a:t>
          </a:r>
          <a:r>
            <a:rPr lang="en-US" sz="1600" dirty="0">
              <a:latin typeface="BentonSansCond Book" panose="02000606040000020004" pitchFamily="50" charset="0"/>
            </a:rPr>
            <a:t> and Purposeful </a:t>
          </a:r>
        </a:p>
      </dgm:t>
    </dgm:pt>
    <dgm:pt modelId="{01C18113-5CEB-4E98-89BA-B6231CB76B61}" type="parTrans" cxnId="{5D662984-F790-4763-8214-50AF2C5CB498}">
      <dgm:prSet/>
      <dgm:spPr/>
      <dgm:t>
        <a:bodyPr/>
        <a:lstStyle/>
        <a:p>
          <a:endParaRPr lang="en-US">
            <a:latin typeface="BentonSansCond Book" panose="02000606040000020004" pitchFamily="50" charset="0"/>
          </a:endParaRPr>
        </a:p>
      </dgm:t>
    </dgm:pt>
    <dgm:pt modelId="{A783E3B1-083B-4A8B-937B-97AE57247E69}" type="sibTrans" cxnId="{5D662984-F790-4763-8214-50AF2C5CB498}">
      <dgm:prSet/>
      <dgm:spPr/>
      <dgm:t>
        <a:bodyPr/>
        <a:lstStyle/>
        <a:p>
          <a:endParaRPr lang="en-US">
            <a:latin typeface="BentonSansCond Book" panose="02000606040000020004" pitchFamily="50" charset="0"/>
          </a:endParaRPr>
        </a:p>
      </dgm:t>
    </dgm:pt>
    <dgm:pt modelId="{13129EAD-169D-4803-844C-C21750C4B8D9}">
      <dgm:prSet custT="1"/>
      <dgm:spPr/>
      <dgm:t>
        <a:bodyPr/>
        <a:lstStyle/>
        <a:p>
          <a:r>
            <a:rPr lang="en-US" sz="1600" u="sng" dirty="0">
              <a:latin typeface="BentonSansCond Book" panose="02000606040000020004" pitchFamily="50" charset="0"/>
            </a:rPr>
            <a:t>Structured </a:t>
          </a:r>
        </a:p>
      </dgm:t>
    </dgm:pt>
    <dgm:pt modelId="{8964A6C1-7C1F-45C2-80DC-30B9BA2A6684}" type="parTrans" cxnId="{ACCF2452-A425-4B4A-95DB-5B423371BF9D}">
      <dgm:prSet/>
      <dgm:spPr/>
      <dgm:t>
        <a:bodyPr/>
        <a:lstStyle/>
        <a:p>
          <a:endParaRPr lang="en-US">
            <a:latin typeface="BentonSansCond Book" panose="02000606040000020004" pitchFamily="50" charset="0"/>
          </a:endParaRPr>
        </a:p>
      </dgm:t>
    </dgm:pt>
    <dgm:pt modelId="{3CE406F6-9BF8-4C0C-A0B5-A671F6E92ACB}" type="sibTrans" cxnId="{ACCF2452-A425-4B4A-95DB-5B423371BF9D}">
      <dgm:prSet/>
      <dgm:spPr/>
      <dgm:t>
        <a:bodyPr/>
        <a:lstStyle/>
        <a:p>
          <a:endParaRPr lang="en-US">
            <a:latin typeface="BentonSansCond Book" panose="02000606040000020004" pitchFamily="50" charset="0"/>
          </a:endParaRPr>
        </a:p>
      </dgm:t>
    </dgm:pt>
    <dgm:pt modelId="{C4166FA5-4883-4992-98B3-55C43E07BC0A}">
      <dgm:prSet custT="1"/>
      <dgm:spPr/>
      <dgm:t>
        <a:bodyPr/>
        <a:lstStyle/>
        <a:p>
          <a:r>
            <a:rPr lang="en-US" sz="1600" dirty="0">
              <a:latin typeface="BentonSansCond Book" panose="02000606040000020004" pitchFamily="50" charset="0"/>
            </a:rPr>
            <a:t>Fosters </a:t>
          </a:r>
          <a:r>
            <a:rPr lang="en-US" sz="1600" u="sng" dirty="0">
              <a:latin typeface="BentonSansCond Book" panose="02000606040000020004" pitchFamily="50" charset="0"/>
            </a:rPr>
            <a:t>Accountability</a:t>
          </a:r>
          <a:r>
            <a:rPr lang="en-US" sz="1600" dirty="0">
              <a:latin typeface="BentonSansCond Book" panose="02000606040000020004" pitchFamily="50" charset="0"/>
            </a:rPr>
            <a:t> </a:t>
          </a:r>
        </a:p>
      </dgm:t>
    </dgm:pt>
    <dgm:pt modelId="{763D7874-D576-481E-B053-6AD0BF2B61F1}" type="parTrans" cxnId="{ABD83573-AAC5-4E11-8330-E566F0ACA03D}">
      <dgm:prSet/>
      <dgm:spPr/>
      <dgm:t>
        <a:bodyPr/>
        <a:lstStyle/>
        <a:p>
          <a:endParaRPr lang="en-US">
            <a:latin typeface="BentonSansCond Book" panose="02000606040000020004" pitchFamily="50" charset="0"/>
          </a:endParaRPr>
        </a:p>
      </dgm:t>
    </dgm:pt>
    <dgm:pt modelId="{5473B36A-8C11-4717-B506-BB45571DA855}" type="sibTrans" cxnId="{ABD83573-AAC5-4E11-8330-E566F0ACA03D}">
      <dgm:prSet/>
      <dgm:spPr/>
      <dgm:t>
        <a:bodyPr/>
        <a:lstStyle/>
        <a:p>
          <a:endParaRPr lang="en-US">
            <a:latin typeface="BentonSansCond Book" panose="02000606040000020004" pitchFamily="50" charset="0"/>
          </a:endParaRPr>
        </a:p>
      </dgm:t>
    </dgm:pt>
    <dgm:pt modelId="{72057DFD-EC77-4CF0-8FBA-FA20E3742A4B}">
      <dgm:prSet custT="1"/>
      <dgm:spPr/>
      <dgm:t>
        <a:bodyPr/>
        <a:lstStyle/>
        <a:p>
          <a:r>
            <a:rPr lang="en-US" sz="1600" dirty="0">
              <a:latin typeface="BentonSansCond Book" panose="02000606040000020004" pitchFamily="50" charset="0"/>
            </a:rPr>
            <a:t>Designated </a:t>
          </a:r>
          <a:r>
            <a:rPr lang="en-US" sz="1600" u="sng" dirty="0">
              <a:latin typeface="BentonSansCond Book" panose="02000606040000020004" pitchFamily="50" charset="0"/>
            </a:rPr>
            <a:t>Outcomes</a:t>
          </a:r>
        </a:p>
      </dgm:t>
    </dgm:pt>
    <dgm:pt modelId="{001FA544-B91A-4B69-B160-27046D8E11F8}" type="parTrans" cxnId="{A4AC10E0-DD21-4B98-BEEB-0AE43F8FF491}">
      <dgm:prSet/>
      <dgm:spPr/>
      <dgm:t>
        <a:bodyPr/>
        <a:lstStyle/>
        <a:p>
          <a:endParaRPr lang="en-US">
            <a:latin typeface="BentonSansCond Book" panose="02000606040000020004" pitchFamily="50" charset="0"/>
          </a:endParaRPr>
        </a:p>
      </dgm:t>
    </dgm:pt>
    <dgm:pt modelId="{6921990B-BB2C-4892-9BCA-F367091BFD55}" type="sibTrans" cxnId="{A4AC10E0-DD21-4B98-BEEB-0AE43F8FF491}">
      <dgm:prSet/>
      <dgm:spPr/>
      <dgm:t>
        <a:bodyPr/>
        <a:lstStyle/>
        <a:p>
          <a:endParaRPr lang="en-US">
            <a:latin typeface="BentonSansCond Book" panose="02000606040000020004" pitchFamily="50" charset="0"/>
          </a:endParaRPr>
        </a:p>
      </dgm:t>
    </dgm:pt>
    <dgm:pt modelId="{B07A2029-2F7C-4B8D-9279-49885A48B72C}">
      <dgm:prSet phldrT="[Text]" custT="1"/>
      <dgm:spPr/>
      <dgm:t>
        <a:bodyPr/>
        <a:lstStyle/>
        <a:p>
          <a:r>
            <a:rPr lang="en-US" sz="1600" dirty="0" smtClean="0">
              <a:latin typeface="BentonSansCond Book" panose="02000606040000020004" pitchFamily="50" charset="0"/>
            </a:rPr>
            <a:t>Support of cultural and gender </a:t>
          </a:r>
          <a:r>
            <a:rPr lang="en-US" sz="1600" u="sng" dirty="0" smtClean="0">
              <a:latin typeface="BentonSansCond Book" panose="02000606040000020004" pitchFamily="50" charset="0"/>
            </a:rPr>
            <a:t>diversity (Strategic Goal #9 – Promote an Inclusive Campus Climate)</a:t>
          </a:r>
          <a:endParaRPr lang="en-US" sz="1600" dirty="0">
            <a:latin typeface="BentonSansCond Book" panose="02000606040000020004" pitchFamily="50" charset="0"/>
          </a:endParaRPr>
        </a:p>
      </dgm:t>
    </dgm:pt>
    <dgm:pt modelId="{A8B6B672-65DA-4EEA-B7E8-FDD73260283A}" type="parTrans" cxnId="{59C8D3DD-1EA4-4FC4-B738-9F33986CEA9C}">
      <dgm:prSet/>
      <dgm:spPr/>
      <dgm:t>
        <a:bodyPr/>
        <a:lstStyle/>
        <a:p>
          <a:endParaRPr lang="en-US"/>
        </a:p>
      </dgm:t>
    </dgm:pt>
    <dgm:pt modelId="{C019A549-9F59-45AE-A98D-39BF070DAD6A}" type="sibTrans" cxnId="{59C8D3DD-1EA4-4FC4-B738-9F33986CEA9C}">
      <dgm:prSet/>
      <dgm:spPr/>
      <dgm:t>
        <a:bodyPr/>
        <a:lstStyle/>
        <a:p>
          <a:endParaRPr lang="en-US"/>
        </a:p>
      </dgm:t>
    </dgm:pt>
    <dgm:pt modelId="{A060BFA3-9FD3-44FE-8154-93DEFB719D3A}">
      <dgm:prSet custT="1"/>
      <dgm:spPr/>
      <dgm:t>
        <a:bodyPr/>
        <a:lstStyle/>
        <a:p>
          <a:r>
            <a:rPr lang="en-US" sz="1600" u="sng" dirty="0" smtClean="0">
              <a:latin typeface="BentonSansCond Book" panose="02000606040000020004" pitchFamily="50" charset="0"/>
            </a:rPr>
            <a:t>Development</a:t>
          </a:r>
          <a:r>
            <a:rPr lang="en-US" sz="1600" dirty="0" smtClean="0">
              <a:latin typeface="BentonSansCond Book" panose="02000606040000020004" pitchFamily="50" charset="0"/>
            </a:rPr>
            <a:t> of researcher/ scientists and researcher/scholars</a:t>
          </a:r>
          <a:endParaRPr lang="en-US" sz="1600" u="sng" dirty="0" smtClean="0">
            <a:latin typeface="BentonSansCond Book" panose="02000606040000020004" pitchFamily="50" charset="0"/>
          </a:endParaRPr>
        </a:p>
      </dgm:t>
    </dgm:pt>
    <dgm:pt modelId="{DE35888E-478C-4B82-BC6B-BE5E91EE166B}" type="parTrans" cxnId="{88DCCBFD-2F30-4F5D-B8E6-4C6BA53522CB}">
      <dgm:prSet/>
      <dgm:spPr/>
      <dgm:t>
        <a:bodyPr/>
        <a:lstStyle/>
        <a:p>
          <a:endParaRPr lang="en-US"/>
        </a:p>
      </dgm:t>
    </dgm:pt>
    <dgm:pt modelId="{8B1AAB43-9C3F-410B-8841-48DB887F57A1}" type="sibTrans" cxnId="{88DCCBFD-2F30-4F5D-B8E6-4C6BA53522CB}">
      <dgm:prSet/>
      <dgm:spPr/>
      <dgm:t>
        <a:bodyPr/>
        <a:lstStyle/>
        <a:p>
          <a:endParaRPr lang="en-US"/>
        </a:p>
      </dgm:t>
    </dgm:pt>
    <dgm:pt modelId="{D69B1218-EC9A-495A-A3DB-5C470303C914}" type="pres">
      <dgm:prSet presAssocID="{8A90B70F-DE93-40F8-8D4C-7C505529690E}" presName="Name0" presStyleCnt="0">
        <dgm:presLayoutVars>
          <dgm:dir/>
          <dgm:animLvl val="lvl"/>
          <dgm:resizeHandles val="exact"/>
        </dgm:presLayoutVars>
      </dgm:prSet>
      <dgm:spPr/>
      <dgm:t>
        <a:bodyPr/>
        <a:lstStyle/>
        <a:p>
          <a:endParaRPr lang="en-US"/>
        </a:p>
      </dgm:t>
    </dgm:pt>
    <dgm:pt modelId="{42698DD5-96F1-454B-A206-B26506904C5A}" type="pres">
      <dgm:prSet presAssocID="{7E9D923A-EA03-45EE-AF15-B5E2975EAED5}" presName="composite" presStyleCnt="0"/>
      <dgm:spPr/>
    </dgm:pt>
    <dgm:pt modelId="{993BFA30-2CB5-45E2-A1D2-8D7FAD64D27F}" type="pres">
      <dgm:prSet presAssocID="{7E9D923A-EA03-45EE-AF15-B5E2975EAED5}" presName="parTx" presStyleLbl="alignNode1" presStyleIdx="0" presStyleCnt="3">
        <dgm:presLayoutVars>
          <dgm:chMax val="0"/>
          <dgm:chPref val="0"/>
          <dgm:bulletEnabled val="1"/>
        </dgm:presLayoutVars>
      </dgm:prSet>
      <dgm:spPr/>
      <dgm:t>
        <a:bodyPr/>
        <a:lstStyle/>
        <a:p>
          <a:endParaRPr lang="en-US"/>
        </a:p>
      </dgm:t>
    </dgm:pt>
    <dgm:pt modelId="{978A8135-0496-4AAB-81F9-03B34D841456}" type="pres">
      <dgm:prSet presAssocID="{7E9D923A-EA03-45EE-AF15-B5E2975EAED5}" presName="desTx" presStyleLbl="alignAccFollowNode1" presStyleIdx="0" presStyleCnt="3">
        <dgm:presLayoutVars>
          <dgm:bulletEnabled val="1"/>
        </dgm:presLayoutVars>
      </dgm:prSet>
      <dgm:spPr/>
      <dgm:t>
        <a:bodyPr/>
        <a:lstStyle/>
        <a:p>
          <a:endParaRPr lang="en-US"/>
        </a:p>
      </dgm:t>
    </dgm:pt>
    <dgm:pt modelId="{42197519-049B-4D70-B545-200B1B66382F}" type="pres">
      <dgm:prSet presAssocID="{7450D3AA-9A8E-4FB6-B11D-570371147982}" presName="space" presStyleCnt="0"/>
      <dgm:spPr/>
    </dgm:pt>
    <dgm:pt modelId="{48A356BE-5E12-440C-BF40-4733414B6F48}" type="pres">
      <dgm:prSet presAssocID="{7A98E39F-3BB7-4BF7-BBD0-82B91CC22953}" presName="composite" presStyleCnt="0"/>
      <dgm:spPr/>
    </dgm:pt>
    <dgm:pt modelId="{2BB7A268-3098-430F-ADBF-A729D8BCA1D7}" type="pres">
      <dgm:prSet presAssocID="{7A98E39F-3BB7-4BF7-BBD0-82B91CC22953}" presName="parTx" presStyleLbl="alignNode1" presStyleIdx="1" presStyleCnt="3">
        <dgm:presLayoutVars>
          <dgm:chMax val="0"/>
          <dgm:chPref val="0"/>
          <dgm:bulletEnabled val="1"/>
        </dgm:presLayoutVars>
      </dgm:prSet>
      <dgm:spPr/>
      <dgm:t>
        <a:bodyPr/>
        <a:lstStyle/>
        <a:p>
          <a:endParaRPr lang="en-US"/>
        </a:p>
      </dgm:t>
    </dgm:pt>
    <dgm:pt modelId="{74FA8509-0DE9-470C-B79A-292A41EE7437}" type="pres">
      <dgm:prSet presAssocID="{7A98E39F-3BB7-4BF7-BBD0-82B91CC22953}" presName="desTx" presStyleLbl="alignAccFollowNode1" presStyleIdx="1" presStyleCnt="3">
        <dgm:presLayoutVars>
          <dgm:bulletEnabled val="1"/>
        </dgm:presLayoutVars>
      </dgm:prSet>
      <dgm:spPr/>
      <dgm:t>
        <a:bodyPr/>
        <a:lstStyle/>
        <a:p>
          <a:endParaRPr lang="en-US"/>
        </a:p>
      </dgm:t>
    </dgm:pt>
    <dgm:pt modelId="{4301C83D-B55D-4980-9C5F-7DD82957EA09}" type="pres">
      <dgm:prSet presAssocID="{F2871B87-160C-4999-AFCC-9AE4A8DA92FE}" presName="space" presStyleCnt="0"/>
      <dgm:spPr/>
    </dgm:pt>
    <dgm:pt modelId="{1FDAC838-5A71-4DE7-A1C7-C9AD4A51C2BE}" type="pres">
      <dgm:prSet presAssocID="{0810E4A6-BB6B-4AD3-B6F6-A5B079A38385}" presName="composite" presStyleCnt="0"/>
      <dgm:spPr/>
    </dgm:pt>
    <dgm:pt modelId="{71B67185-8AE9-48E4-814C-E09E2C043CDF}" type="pres">
      <dgm:prSet presAssocID="{0810E4A6-BB6B-4AD3-B6F6-A5B079A38385}" presName="parTx" presStyleLbl="alignNode1" presStyleIdx="2" presStyleCnt="3">
        <dgm:presLayoutVars>
          <dgm:chMax val="0"/>
          <dgm:chPref val="0"/>
          <dgm:bulletEnabled val="1"/>
        </dgm:presLayoutVars>
      </dgm:prSet>
      <dgm:spPr/>
      <dgm:t>
        <a:bodyPr/>
        <a:lstStyle/>
        <a:p>
          <a:endParaRPr lang="en-US"/>
        </a:p>
      </dgm:t>
    </dgm:pt>
    <dgm:pt modelId="{F737CB18-8417-4E27-8882-C8B5BA98AB72}" type="pres">
      <dgm:prSet presAssocID="{0810E4A6-BB6B-4AD3-B6F6-A5B079A38385}" presName="desTx" presStyleLbl="alignAccFollowNode1" presStyleIdx="2" presStyleCnt="3" custLinFactNeighborX="103" custLinFactNeighborY="-848">
        <dgm:presLayoutVars>
          <dgm:bulletEnabled val="1"/>
        </dgm:presLayoutVars>
      </dgm:prSet>
      <dgm:spPr/>
      <dgm:t>
        <a:bodyPr/>
        <a:lstStyle/>
        <a:p>
          <a:endParaRPr lang="en-US"/>
        </a:p>
      </dgm:t>
    </dgm:pt>
  </dgm:ptLst>
  <dgm:cxnLst>
    <dgm:cxn modelId="{E4AFFC7C-FBD1-4CB8-A6BF-0CAAC17590AB}" type="presOf" srcId="{184F93D3-7895-49AF-9EEA-EAC634CDD798}" destId="{978A8135-0496-4AAB-81F9-03B34D841456}" srcOrd="0" destOrd="0" presId="urn:microsoft.com/office/officeart/2005/8/layout/hList1"/>
    <dgm:cxn modelId="{04D13B88-D152-4568-9EC5-5ED73303EF2D}" type="presOf" srcId="{13129EAD-169D-4803-844C-C21750C4B8D9}" destId="{F737CB18-8417-4E27-8882-C8B5BA98AB72}" srcOrd="0" destOrd="4" presId="urn:microsoft.com/office/officeart/2005/8/layout/hList1"/>
    <dgm:cxn modelId="{2CC833B0-2F05-486B-A81D-FB947DE5D8A8}" type="presOf" srcId="{B07A2029-2F7C-4B8D-9279-49885A48B72C}" destId="{74FA8509-0DE9-470C-B79A-292A41EE7437}" srcOrd="0" destOrd="1" presId="urn:microsoft.com/office/officeart/2005/8/layout/hList1"/>
    <dgm:cxn modelId="{EB3A2763-5F2A-407C-8606-61AE72803A4B}" type="presOf" srcId="{7A98E39F-3BB7-4BF7-BBD0-82B91CC22953}" destId="{2BB7A268-3098-430F-ADBF-A729D8BCA1D7}" srcOrd="0" destOrd="0" presId="urn:microsoft.com/office/officeart/2005/8/layout/hList1"/>
    <dgm:cxn modelId="{CE433AAB-4E73-4604-BB27-832CC399685E}" srcId="{0810E4A6-BB6B-4AD3-B6F6-A5B079A38385}" destId="{6A2B009C-0B9E-460D-9B69-D6FC71F032BA}" srcOrd="2" destOrd="0" parTransId="{E81181A6-77F2-40BD-976A-417EE3B3F1AE}" sibTransId="{475E372F-904B-4E4D-AF0A-53A9E7027B84}"/>
    <dgm:cxn modelId="{EEDD88E1-E192-417D-B4A1-34EBA0B63CA9}" type="presOf" srcId="{7E9D923A-EA03-45EE-AF15-B5E2975EAED5}" destId="{993BFA30-2CB5-45E2-A1D2-8D7FAD64D27F}" srcOrd="0" destOrd="0" presId="urn:microsoft.com/office/officeart/2005/8/layout/hList1"/>
    <dgm:cxn modelId="{41F55642-F3A7-4A46-AF42-4C37414F8902}" type="presOf" srcId="{F500E17B-B72A-457A-BA65-19DDF648745C}" destId="{F737CB18-8417-4E27-8882-C8B5BA98AB72}" srcOrd="0" destOrd="0" presId="urn:microsoft.com/office/officeart/2005/8/layout/hList1"/>
    <dgm:cxn modelId="{D53D7E58-2B54-4047-AA8C-F3DCAADD3DE8}" type="presOf" srcId="{FB26CF62-CF44-4C37-9FB7-2E83509EE3B6}" destId="{74FA8509-0DE9-470C-B79A-292A41EE7437}" srcOrd="0" destOrd="0" presId="urn:microsoft.com/office/officeart/2005/8/layout/hList1"/>
    <dgm:cxn modelId="{EFA82BDA-E927-4620-83F6-2121061DDCC3}" srcId="{7E9D923A-EA03-45EE-AF15-B5E2975EAED5}" destId="{D2F85BA3-0AD2-4C27-9354-5054B8320389}" srcOrd="2" destOrd="0" parTransId="{D1F471E1-160D-4851-B5AC-FFB847A6968A}" sibTransId="{132CA953-6594-46BA-96E2-34DEE82063B4}"/>
    <dgm:cxn modelId="{9E257649-81B4-48EC-B31E-945CDE22DC15}" type="presOf" srcId="{8A90B70F-DE93-40F8-8D4C-7C505529690E}" destId="{D69B1218-EC9A-495A-A3DB-5C470303C914}" srcOrd="0" destOrd="0" presId="urn:microsoft.com/office/officeart/2005/8/layout/hList1"/>
    <dgm:cxn modelId="{68D60A34-F98D-4A16-BD57-16CEB36C99B2}" type="presOf" srcId="{D2F85BA3-0AD2-4C27-9354-5054B8320389}" destId="{978A8135-0496-4AAB-81F9-03B34D841456}" srcOrd="0" destOrd="2" presId="urn:microsoft.com/office/officeart/2005/8/layout/hList1"/>
    <dgm:cxn modelId="{09469842-C4E5-4980-A72F-DBDE20F9CCBD}" type="presOf" srcId="{DE203C55-7BCD-4B54-9E99-E5A97E3A6DFB}" destId="{978A8135-0496-4AAB-81F9-03B34D841456}" srcOrd="0" destOrd="1" presId="urn:microsoft.com/office/officeart/2005/8/layout/hList1"/>
    <dgm:cxn modelId="{968EBCF9-E18F-4224-94AB-C988AC1920A9}" type="presOf" srcId="{72057DFD-EC77-4CF0-8FBA-FA20E3742A4B}" destId="{F737CB18-8417-4E27-8882-C8B5BA98AB72}" srcOrd="0" destOrd="6" presId="urn:microsoft.com/office/officeart/2005/8/layout/hList1"/>
    <dgm:cxn modelId="{5D662984-F790-4763-8214-50AF2C5CB498}" srcId="{0810E4A6-BB6B-4AD3-B6F6-A5B079A38385}" destId="{7395B89C-1449-4544-9005-2C3B4FAB2152}" srcOrd="3" destOrd="0" parTransId="{01C18113-5CEB-4E98-89BA-B6231CB76B61}" sibTransId="{A783E3B1-083B-4A8B-937B-97AE57247E69}"/>
    <dgm:cxn modelId="{59C8D3DD-1EA4-4FC4-B738-9F33986CEA9C}" srcId="{7A98E39F-3BB7-4BF7-BBD0-82B91CC22953}" destId="{B07A2029-2F7C-4B8D-9279-49885A48B72C}" srcOrd="1" destOrd="0" parTransId="{A8B6B672-65DA-4EEA-B7E8-FDD73260283A}" sibTransId="{C019A549-9F59-45AE-A98D-39BF070DAD6A}"/>
    <dgm:cxn modelId="{52AF894B-03F1-4C77-8303-DCB4B1B7DACC}" srcId="{7A98E39F-3BB7-4BF7-BBD0-82B91CC22953}" destId="{F1CB4ECB-C2F5-4C15-BB2B-7207AB64E254}" srcOrd="3" destOrd="0" parTransId="{7993A373-3706-434C-8E0D-D20116EAE955}" sibTransId="{E3D1DD6B-7A70-49E2-8A33-E8401874DBA3}"/>
    <dgm:cxn modelId="{6B5BBA6C-C3E6-496F-B994-491CDD6D867E}" type="presOf" srcId="{C4166FA5-4883-4992-98B3-55C43E07BC0A}" destId="{F737CB18-8417-4E27-8882-C8B5BA98AB72}" srcOrd="0" destOrd="5" presId="urn:microsoft.com/office/officeart/2005/8/layout/hList1"/>
    <dgm:cxn modelId="{31F3FAC5-83DA-4CB8-A098-B40677D2002A}" type="presOf" srcId="{A060BFA3-9FD3-44FE-8154-93DEFB719D3A}" destId="{74FA8509-0DE9-470C-B79A-292A41EE7437}" srcOrd="0" destOrd="2" presId="urn:microsoft.com/office/officeart/2005/8/layout/hList1"/>
    <dgm:cxn modelId="{ACCF2452-A425-4B4A-95DB-5B423371BF9D}" srcId="{0810E4A6-BB6B-4AD3-B6F6-A5B079A38385}" destId="{13129EAD-169D-4803-844C-C21750C4B8D9}" srcOrd="4" destOrd="0" parTransId="{8964A6C1-7C1F-45C2-80DC-30B9BA2A6684}" sibTransId="{3CE406F6-9BF8-4C0C-A0B5-A671F6E92ACB}"/>
    <dgm:cxn modelId="{ABD83573-AAC5-4E11-8330-E566F0ACA03D}" srcId="{0810E4A6-BB6B-4AD3-B6F6-A5B079A38385}" destId="{C4166FA5-4883-4992-98B3-55C43E07BC0A}" srcOrd="5" destOrd="0" parTransId="{763D7874-D576-481E-B053-6AD0BF2B61F1}" sibTransId="{5473B36A-8C11-4717-B506-BB45571DA855}"/>
    <dgm:cxn modelId="{F86450AE-4003-4B3E-9A40-2AACCC3178E4}" srcId="{7E9D923A-EA03-45EE-AF15-B5E2975EAED5}" destId="{184F93D3-7895-49AF-9EEA-EAC634CDD798}" srcOrd="0" destOrd="0" parTransId="{F33D590C-787E-4853-9E51-9C024CAEF730}" sibTransId="{647D482E-6BA6-4151-9DDB-CD67837C1239}"/>
    <dgm:cxn modelId="{986B3209-4EAE-4503-85B7-E1943E68436A}" srcId="{0810E4A6-BB6B-4AD3-B6F6-A5B079A38385}" destId="{6A476ACF-E1E1-41B2-8657-0641D2BACF5F}" srcOrd="1" destOrd="0" parTransId="{DAFF6A3B-74E3-4824-9BF6-A53EA07C88ED}" sibTransId="{C9D6961D-2B33-4A27-8549-2F11F598549C}"/>
    <dgm:cxn modelId="{88DCCBFD-2F30-4F5D-B8E6-4C6BA53522CB}" srcId="{7A98E39F-3BB7-4BF7-BBD0-82B91CC22953}" destId="{A060BFA3-9FD3-44FE-8154-93DEFB719D3A}" srcOrd="2" destOrd="0" parTransId="{DE35888E-478C-4B82-BC6B-BE5E91EE166B}" sibTransId="{8B1AAB43-9C3F-410B-8841-48DB887F57A1}"/>
    <dgm:cxn modelId="{76B156DC-4B79-4BC8-934E-C586A466C33C}" srcId="{7E9D923A-EA03-45EE-AF15-B5E2975EAED5}" destId="{DE203C55-7BCD-4B54-9E99-E5A97E3A6DFB}" srcOrd="1" destOrd="0" parTransId="{A5E40CFF-E930-4E1C-A622-B2B9EA4266DA}" sibTransId="{5FFC854F-D873-4D08-AF96-63E3A4C2DB3B}"/>
    <dgm:cxn modelId="{E7152D21-97DE-4668-98CD-F9B38A6B8CE3}" srcId="{8A90B70F-DE93-40F8-8D4C-7C505529690E}" destId="{7A98E39F-3BB7-4BF7-BBD0-82B91CC22953}" srcOrd="1" destOrd="0" parTransId="{5EB40C13-CEE1-44CC-A854-149A44878279}" sibTransId="{F2871B87-160C-4999-AFCC-9AE4A8DA92FE}"/>
    <dgm:cxn modelId="{F3A83F07-D733-4ABC-B933-345CDFF9B99C}" srcId="{8A90B70F-DE93-40F8-8D4C-7C505529690E}" destId="{0810E4A6-BB6B-4AD3-B6F6-A5B079A38385}" srcOrd="2" destOrd="0" parTransId="{8CFA6788-7018-4F05-B0D3-55E506BA51F9}" sibTransId="{D3AAA12C-8974-459F-835D-75EE13246561}"/>
    <dgm:cxn modelId="{3E180D9A-835F-4358-AEA0-691820B3CF83}" srcId="{8A90B70F-DE93-40F8-8D4C-7C505529690E}" destId="{7E9D923A-EA03-45EE-AF15-B5E2975EAED5}" srcOrd="0" destOrd="0" parTransId="{D56193AC-7D01-4498-AA81-6D6C111AB88B}" sibTransId="{7450D3AA-9A8E-4FB6-B11D-570371147982}"/>
    <dgm:cxn modelId="{0212AAE6-D5F9-4748-A36B-B2C626E88221}" type="presOf" srcId="{0810E4A6-BB6B-4AD3-B6F6-A5B079A38385}" destId="{71B67185-8AE9-48E4-814C-E09E2C043CDF}" srcOrd="0" destOrd="0" presId="urn:microsoft.com/office/officeart/2005/8/layout/hList1"/>
    <dgm:cxn modelId="{47FCD53D-3C6B-41D3-9804-3E0E7DD42D60}" type="presOf" srcId="{F1CB4ECB-C2F5-4C15-BB2B-7207AB64E254}" destId="{74FA8509-0DE9-470C-B79A-292A41EE7437}" srcOrd="0" destOrd="3" presId="urn:microsoft.com/office/officeart/2005/8/layout/hList1"/>
    <dgm:cxn modelId="{4A4E4AA0-2440-4C90-992A-1C314510D1B9}" type="presOf" srcId="{6A476ACF-E1E1-41B2-8657-0641D2BACF5F}" destId="{F737CB18-8417-4E27-8882-C8B5BA98AB72}" srcOrd="0" destOrd="1" presId="urn:microsoft.com/office/officeart/2005/8/layout/hList1"/>
    <dgm:cxn modelId="{E03CB108-4836-4DED-9449-A31C70CE6C21}" type="presOf" srcId="{7395B89C-1449-4544-9005-2C3B4FAB2152}" destId="{F737CB18-8417-4E27-8882-C8B5BA98AB72}" srcOrd="0" destOrd="3" presId="urn:microsoft.com/office/officeart/2005/8/layout/hList1"/>
    <dgm:cxn modelId="{5115BD78-B64D-44CF-B87F-4DF494C2F264}" srcId="{0810E4A6-BB6B-4AD3-B6F6-A5B079A38385}" destId="{F500E17B-B72A-457A-BA65-19DDF648745C}" srcOrd="0" destOrd="0" parTransId="{9E23A2A5-CCCA-4EFC-9E5A-BC1BF3FDA2ED}" sibTransId="{7D662E3C-DCF4-4AEE-AB51-23FE396991A4}"/>
    <dgm:cxn modelId="{A78EA641-0A76-4EFD-ADFE-EF91221523C1}" type="presOf" srcId="{6A2B009C-0B9E-460D-9B69-D6FC71F032BA}" destId="{F737CB18-8417-4E27-8882-C8B5BA98AB72}" srcOrd="0" destOrd="2" presId="urn:microsoft.com/office/officeart/2005/8/layout/hList1"/>
    <dgm:cxn modelId="{A4AC10E0-DD21-4B98-BEEB-0AE43F8FF491}" srcId="{0810E4A6-BB6B-4AD3-B6F6-A5B079A38385}" destId="{72057DFD-EC77-4CF0-8FBA-FA20E3742A4B}" srcOrd="6" destOrd="0" parTransId="{001FA544-B91A-4B69-B160-27046D8E11F8}" sibTransId="{6921990B-BB2C-4892-9BCA-F367091BFD55}"/>
    <dgm:cxn modelId="{A2558B1D-E56F-47EA-937C-4A9E7A7D2BE1}" srcId="{7A98E39F-3BB7-4BF7-BBD0-82B91CC22953}" destId="{FB26CF62-CF44-4C37-9FB7-2E83509EE3B6}" srcOrd="0" destOrd="0" parTransId="{A5C2FFC3-76A6-4567-89EE-C32142A02445}" sibTransId="{BBE810EA-2713-4D36-89D1-EC0F819E1CB3}"/>
    <dgm:cxn modelId="{20219999-03A8-4641-9BC5-C9AFD838C62E}" type="presParOf" srcId="{D69B1218-EC9A-495A-A3DB-5C470303C914}" destId="{42698DD5-96F1-454B-A206-B26506904C5A}" srcOrd="0" destOrd="0" presId="urn:microsoft.com/office/officeart/2005/8/layout/hList1"/>
    <dgm:cxn modelId="{915662FD-8869-4BCE-80F4-06D8B52AB3F6}" type="presParOf" srcId="{42698DD5-96F1-454B-A206-B26506904C5A}" destId="{993BFA30-2CB5-45E2-A1D2-8D7FAD64D27F}" srcOrd="0" destOrd="0" presId="urn:microsoft.com/office/officeart/2005/8/layout/hList1"/>
    <dgm:cxn modelId="{AB1EDBEC-7648-4940-8B5D-88A9EE23FCCB}" type="presParOf" srcId="{42698DD5-96F1-454B-A206-B26506904C5A}" destId="{978A8135-0496-4AAB-81F9-03B34D841456}" srcOrd="1" destOrd="0" presId="urn:microsoft.com/office/officeart/2005/8/layout/hList1"/>
    <dgm:cxn modelId="{5542C3ED-CA1F-49A1-82BD-4D766B9428AD}" type="presParOf" srcId="{D69B1218-EC9A-495A-A3DB-5C470303C914}" destId="{42197519-049B-4D70-B545-200B1B66382F}" srcOrd="1" destOrd="0" presId="urn:microsoft.com/office/officeart/2005/8/layout/hList1"/>
    <dgm:cxn modelId="{2743A8F2-0287-4C07-BD04-FEABDC2B269F}" type="presParOf" srcId="{D69B1218-EC9A-495A-A3DB-5C470303C914}" destId="{48A356BE-5E12-440C-BF40-4733414B6F48}" srcOrd="2" destOrd="0" presId="urn:microsoft.com/office/officeart/2005/8/layout/hList1"/>
    <dgm:cxn modelId="{198D7DBB-6E8F-4F44-A9AB-0A8E8151F6C1}" type="presParOf" srcId="{48A356BE-5E12-440C-BF40-4733414B6F48}" destId="{2BB7A268-3098-430F-ADBF-A729D8BCA1D7}" srcOrd="0" destOrd="0" presId="urn:microsoft.com/office/officeart/2005/8/layout/hList1"/>
    <dgm:cxn modelId="{544D090F-0E75-4D95-BE85-18577D80645F}" type="presParOf" srcId="{48A356BE-5E12-440C-BF40-4733414B6F48}" destId="{74FA8509-0DE9-470C-B79A-292A41EE7437}" srcOrd="1" destOrd="0" presId="urn:microsoft.com/office/officeart/2005/8/layout/hList1"/>
    <dgm:cxn modelId="{4D42F032-9AA0-4E99-90DF-711C53008F5F}" type="presParOf" srcId="{D69B1218-EC9A-495A-A3DB-5C470303C914}" destId="{4301C83D-B55D-4980-9C5F-7DD82957EA09}" srcOrd="3" destOrd="0" presId="urn:microsoft.com/office/officeart/2005/8/layout/hList1"/>
    <dgm:cxn modelId="{8793E939-7FB5-465F-A5FD-38D2C71F5F10}" type="presParOf" srcId="{D69B1218-EC9A-495A-A3DB-5C470303C914}" destId="{1FDAC838-5A71-4DE7-A1C7-C9AD4A51C2BE}" srcOrd="4" destOrd="0" presId="urn:microsoft.com/office/officeart/2005/8/layout/hList1"/>
    <dgm:cxn modelId="{2F3C01BA-3E8C-49BC-A575-C633415D6313}" type="presParOf" srcId="{1FDAC838-5A71-4DE7-A1C7-C9AD4A51C2BE}" destId="{71B67185-8AE9-48E4-814C-E09E2C043CDF}" srcOrd="0" destOrd="0" presId="urn:microsoft.com/office/officeart/2005/8/layout/hList1"/>
    <dgm:cxn modelId="{52D15607-8184-4FD8-8797-8F7BF5955399}" type="presParOf" srcId="{1FDAC838-5A71-4DE7-A1C7-C9AD4A51C2BE}" destId="{F737CB18-8417-4E27-8882-C8B5BA98AB72}"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25D3856-FC77-4BCC-BDD9-8C9EA840368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5D04F33B-5719-4D34-A1C3-33EEFB0BCE20}">
      <dgm:prSet phldrT="[Text]"/>
      <dgm:spPr/>
      <dgm:t>
        <a:bodyPr/>
        <a:lstStyle/>
        <a:p>
          <a:r>
            <a:rPr lang="en-US" dirty="0">
              <a:latin typeface="BentonSansCond Book" panose="02000606040000020004" pitchFamily="50" charset="0"/>
            </a:rPr>
            <a:t>Two Categories</a:t>
          </a:r>
        </a:p>
      </dgm:t>
    </dgm:pt>
    <dgm:pt modelId="{8202C7DD-EABF-4B28-AD51-9B9BF2D19124}" type="parTrans" cxnId="{2C103CF4-E89C-4F77-8E67-F16E97FB5C6D}">
      <dgm:prSet/>
      <dgm:spPr/>
      <dgm:t>
        <a:bodyPr/>
        <a:lstStyle/>
        <a:p>
          <a:endParaRPr lang="en-US">
            <a:latin typeface="BentonSansCond Book" panose="02000606040000020004" pitchFamily="50" charset="0"/>
          </a:endParaRPr>
        </a:p>
      </dgm:t>
    </dgm:pt>
    <dgm:pt modelId="{3EBB3780-CB0C-4338-8948-76B6A7A759C9}" type="sibTrans" cxnId="{2C103CF4-E89C-4F77-8E67-F16E97FB5C6D}">
      <dgm:prSet/>
      <dgm:spPr/>
      <dgm:t>
        <a:bodyPr/>
        <a:lstStyle/>
        <a:p>
          <a:endParaRPr lang="en-US">
            <a:latin typeface="BentonSansCond Book" panose="02000606040000020004" pitchFamily="50" charset="0"/>
          </a:endParaRPr>
        </a:p>
      </dgm:t>
    </dgm:pt>
    <dgm:pt modelId="{94CEEA43-0CE3-4B00-8083-5975A579B1AB}">
      <dgm:prSet phldrT="[Text]" custT="1"/>
      <dgm:spPr/>
      <dgm:t>
        <a:bodyPr/>
        <a:lstStyle/>
        <a:p>
          <a:r>
            <a:rPr lang="en-US" sz="1600" dirty="0" smtClean="0">
              <a:solidFill>
                <a:schemeClr val="tx1"/>
              </a:solidFill>
              <a:latin typeface="BentonSansCond Book" panose="02000606040000020004" pitchFamily="50" charset="0"/>
            </a:rPr>
            <a:t>Historically underrepresented and/or excluded populations of </a:t>
          </a:r>
          <a:r>
            <a:rPr lang="en-US" sz="1600" b="1" dirty="0" smtClean="0">
              <a:solidFill>
                <a:schemeClr val="tx1"/>
              </a:solidFill>
              <a:latin typeface="BentonSansCond Book" panose="02000606040000020004" pitchFamily="50" charset="0"/>
            </a:rPr>
            <a:t>Assistant </a:t>
          </a:r>
          <a:r>
            <a:rPr lang="en-US" sz="1600" b="1" dirty="0">
              <a:solidFill>
                <a:schemeClr val="tx1"/>
              </a:solidFill>
              <a:latin typeface="BentonSansCond Book" panose="02000606040000020004" pitchFamily="50" charset="0"/>
            </a:rPr>
            <a:t>Professors </a:t>
          </a:r>
          <a:r>
            <a:rPr lang="en-US" sz="1600" dirty="0">
              <a:solidFill>
                <a:schemeClr val="tx1"/>
              </a:solidFill>
              <a:latin typeface="BentonSansCond Book" panose="02000606040000020004" pitchFamily="50" charset="0"/>
            </a:rPr>
            <a:t>and </a:t>
          </a:r>
          <a:r>
            <a:rPr lang="en-US" sz="1600" b="1" dirty="0">
              <a:solidFill>
                <a:schemeClr val="tx1"/>
              </a:solidFill>
              <a:latin typeface="BentonSansCond Book" panose="02000606040000020004" pitchFamily="50" charset="0"/>
            </a:rPr>
            <a:t>untenured Associate Professors</a:t>
          </a:r>
          <a:r>
            <a:rPr lang="en-US" sz="1600" dirty="0">
              <a:solidFill>
                <a:schemeClr val="tx1"/>
              </a:solidFill>
              <a:latin typeface="BentonSansCond Book" panose="02000606040000020004" pitchFamily="50" charset="0"/>
            </a:rPr>
            <a:t> in tenure-track faculty positions</a:t>
          </a:r>
          <a:endParaRPr lang="en-US" sz="1600" dirty="0">
            <a:latin typeface="BentonSansCond Book" panose="02000606040000020004" pitchFamily="50" charset="0"/>
          </a:endParaRPr>
        </a:p>
      </dgm:t>
    </dgm:pt>
    <dgm:pt modelId="{2CE2354E-FAC6-493B-A60C-76234694148D}" type="parTrans" cxnId="{65F8D576-8483-4342-94F3-90FE72D0ABA5}">
      <dgm:prSet/>
      <dgm:spPr/>
      <dgm:t>
        <a:bodyPr/>
        <a:lstStyle/>
        <a:p>
          <a:endParaRPr lang="en-US">
            <a:latin typeface="BentonSansCond Book" panose="02000606040000020004" pitchFamily="50" charset="0"/>
          </a:endParaRPr>
        </a:p>
      </dgm:t>
    </dgm:pt>
    <dgm:pt modelId="{88FE167F-DF21-4B2F-80D6-6657A700D6A2}" type="sibTrans" cxnId="{65F8D576-8483-4342-94F3-90FE72D0ABA5}">
      <dgm:prSet/>
      <dgm:spPr/>
      <dgm:t>
        <a:bodyPr/>
        <a:lstStyle/>
        <a:p>
          <a:endParaRPr lang="en-US">
            <a:latin typeface="BentonSansCond Book" panose="02000606040000020004" pitchFamily="50" charset="0"/>
          </a:endParaRPr>
        </a:p>
      </dgm:t>
    </dgm:pt>
    <dgm:pt modelId="{2F8CEA49-76F5-4B2C-A04D-5502C179DFB6}">
      <dgm:prSet phldrT="[Text]"/>
      <dgm:spPr/>
      <dgm:t>
        <a:bodyPr/>
        <a:lstStyle/>
        <a:p>
          <a:r>
            <a:rPr lang="en-US" dirty="0">
              <a:latin typeface="BentonSansCond Book" panose="02000606040000020004" pitchFamily="50" charset="0"/>
            </a:rPr>
            <a:t>Application process and matching</a:t>
          </a:r>
        </a:p>
      </dgm:t>
    </dgm:pt>
    <dgm:pt modelId="{C9A234A4-C288-47B4-966E-9BB917FD2A70}" type="parTrans" cxnId="{FCC44105-8021-4DC0-992F-770BAE1FE9DE}">
      <dgm:prSet/>
      <dgm:spPr/>
      <dgm:t>
        <a:bodyPr/>
        <a:lstStyle/>
        <a:p>
          <a:endParaRPr lang="en-US">
            <a:latin typeface="BentonSansCond Book" panose="02000606040000020004" pitchFamily="50" charset="0"/>
          </a:endParaRPr>
        </a:p>
      </dgm:t>
    </dgm:pt>
    <dgm:pt modelId="{3AEAE796-2DFA-4E6A-8DB1-7AE772001671}" type="sibTrans" cxnId="{FCC44105-8021-4DC0-992F-770BAE1FE9DE}">
      <dgm:prSet/>
      <dgm:spPr/>
      <dgm:t>
        <a:bodyPr/>
        <a:lstStyle/>
        <a:p>
          <a:endParaRPr lang="en-US">
            <a:latin typeface="BentonSansCond Book" panose="02000606040000020004" pitchFamily="50" charset="0"/>
          </a:endParaRPr>
        </a:p>
      </dgm:t>
    </dgm:pt>
    <dgm:pt modelId="{47C8D066-5167-4578-B117-3717AB8D589C}">
      <dgm:prSet phldrT="[Text]" custT="1"/>
      <dgm:spPr/>
      <dgm:t>
        <a:bodyPr/>
        <a:lstStyle/>
        <a:p>
          <a:r>
            <a:rPr lang="en-US" sz="1800" dirty="0">
              <a:solidFill>
                <a:schemeClr val="tx1"/>
              </a:solidFill>
              <a:latin typeface="BentonSansCond Book" panose="02000606040000020004" pitchFamily="50" charset="0"/>
            </a:rPr>
            <a:t>Brief overview of research, strengths/skills, specific research and professional development needs and preferred mentor arrangement </a:t>
          </a:r>
          <a:endParaRPr lang="en-US" sz="1800" dirty="0">
            <a:latin typeface="BentonSansCond Book" panose="02000606040000020004" pitchFamily="50" charset="0"/>
          </a:endParaRPr>
        </a:p>
      </dgm:t>
    </dgm:pt>
    <dgm:pt modelId="{29CC9949-6A1C-426F-9BE1-8D040B1B10CE}" type="parTrans" cxnId="{5863C2F0-8591-486E-B499-E90B87127EE4}">
      <dgm:prSet/>
      <dgm:spPr/>
      <dgm:t>
        <a:bodyPr/>
        <a:lstStyle/>
        <a:p>
          <a:endParaRPr lang="en-US">
            <a:latin typeface="BentonSansCond Book" panose="02000606040000020004" pitchFamily="50" charset="0"/>
          </a:endParaRPr>
        </a:p>
      </dgm:t>
    </dgm:pt>
    <dgm:pt modelId="{031202D1-7855-4C33-B628-54445B0CD412}" type="sibTrans" cxnId="{5863C2F0-8591-486E-B499-E90B87127EE4}">
      <dgm:prSet/>
      <dgm:spPr/>
      <dgm:t>
        <a:bodyPr/>
        <a:lstStyle/>
        <a:p>
          <a:endParaRPr lang="en-US">
            <a:latin typeface="BentonSansCond Book" panose="02000606040000020004" pitchFamily="50" charset="0"/>
          </a:endParaRPr>
        </a:p>
      </dgm:t>
    </dgm:pt>
    <dgm:pt modelId="{FD570546-5D47-4794-981A-1564DA9031C2}">
      <dgm:prSet phldrT="[Text]"/>
      <dgm:spPr/>
      <dgm:t>
        <a:bodyPr/>
        <a:lstStyle/>
        <a:p>
          <a:r>
            <a:rPr lang="en-US" dirty="0">
              <a:latin typeface="BentonSansCond Book" panose="02000606040000020004" pitchFamily="50" charset="0"/>
            </a:rPr>
            <a:t>Duration &amp; Funding</a:t>
          </a:r>
        </a:p>
      </dgm:t>
    </dgm:pt>
    <dgm:pt modelId="{272F70B4-E0F6-4BD0-912E-8F99F68ED204}" type="parTrans" cxnId="{9855D228-EEA3-4108-9C39-7F3037853506}">
      <dgm:prSet/>
      <dgm:spPr/>
      <dgm:t>
        <a:bodyPr/>
        <a:lstStyle/>
        <a:p>
          <a:endParaRPr lang="en-US">
            <a:latin typeface="BentonSansCond Book" panose="02000606040000020004" pitchFamily="50" charset="0"/>
          </a:endParaRPr>
        </a:p>
      </dgm:t>
    </dgm:pt>
    <dgm:pt modelId="{4D00CF20-98B2-48E8-85A3-D99E18DA96E3}" type="sibTrans" cxnId="{9855D228-EEA3-4108-9C39-7F3037853506}">
      <dgm:prSet/>
      <dgm:spPr/>
      <dgm:t>
        <a:bodyPr/>
        <a:lstStyle/>
        <a:p>
          <a:endParaRPr lang="en-US">
            <a:latin typeface="BentonSansCond Book" panose="02000606040000020004" pitchFamily="50" charset="0"/>
          </a:endParaRPr>
        </a:p>
      </dgm:t>
    </dgm:pt>
    <dgm:pt modelId="{E9BB11BA-D09A-4312-80A5-2D823099EC7B}">
      <dgm:prSet phldrT="[Text]" custT="1"/>
      <dgm:spPr/>
      <dgm:t>
        <a:bodyPr/>
        <a:lstStyle/>
        <a:p>
          <a:r>
            <a:rPr lang="en-US" sz="1600" dirty="0">
              <a:solidFill>
                <a:schemeClr val="tx1"/>
              </a:solidFill>
              <a:latin typeface="BentonSansCond Book" panose="02000606040000020004" pitchFamily="50" charset="0"/>
            </a:rPr>
            <a:t>2011-16: Mentees, $5000 (phased allocation); Mentors, $1000</a:t>
          </a:r>
          <a:endParaRPr lang="en-US" sz="1600" dirty="0">
            <a:latin typeface="BentonSansCond Book" panose="02000606040000020004" pitchFamily="50" charset="0"/>
          </a:endParaRPr>
        </a:p>
      </dgm:t>
    </dgm:pt>
    <dgm:pt modelId="{3799AD62-9277-46DE-A659-90405E3AD997}" type="parTrans" cxnId="{1D53C51F-4BFF-4BA4-8FFB-96CF0FF94C98}">
      <dgm:prSet/>
      <dgm:spPr/>
      <dgm:t>
        <a:bodyPr/>
        <a:lstStyle/>
        <a:p>
          <a:endParaRPr lang="en-US">
            <a:latin typeface="BentonSansCond Book" panose="02000606040000020004" pitchFamily="50" charset="0"/>
          </a:endParaRPr>
        </a:p>
      </dgm:t>
    </dgm:pt>
    <dgm:pt modelId="{C7C49861-2E89-47EB-906A-EE16AEEA27E6}" type="sibTrans" cxnId="{1D53C51F-4BFF-4BA4-8FFB-96CF0FF94C98}">
      <dgm:prSet/>
      <dgm:spPr/>
      <dgm:t>
        <a:bodyPr/>
        <a:lstStyle/>
        <a:p>
          <a:endParaRPr lang="en-US">
            <a:latin typeface="BentonSansCond Book" panose="02000606040000020004" pitchFamily="50" charset="0"/>
          </a:endParaRPr>
        </a:p>
      </dgm:t>
    </dgm:pt>
    <dgm:pt modelId="{F9C2DC11-9142-44FE-9CD0-3CB8C1E108CC}">
      <dgm:prSet phldrT="[Text]" custT="1"/>
      <dgm:spPr/>
      <dgm:t>
        <a:bodyPr/>
        <a:lstStyle/>
        <a:p>
          <a:r>
            <a:rPr lang="en-US" sz="1600" dirty="0" smtClean="0">
              <a:solidFill>
                <a:schemeClr val="tx1"/>
              </a:solidFill>
              <a:latin typeface="BentonSansCond Book" panose="02000606040000020004" pitchFamily="50" charset="0"/>
            </a:rPr>
            <a:t>Historically underrepresented and/or excluded populations of </a:t>
          </a:r>
          <a:r>
            <a:rPr lang="en-US" sz="1600" b="1" dirty="0" smtClean="0">
              <a:solidFill>
                <a:schemeClr val="tx1"/>
              </a:solidFill>
              <a:latin typeface="BentonSansCond Book" panose="02000606040000020004" pitchFamily="50" charset="0"/>
            </a:rPr>
            <a:t>Associate </a:t>
          </a:r>
          <a:r>
            <a:rPr lang="en-US" sz="1600" b="1" dirty="0">
              <a:solidFill>
                <a:schemeClr val="tx1"/>
              </a:solidFill>
              <a:latin typeface="BentonSansCond Book" panose="02000606040000020004" pitchFamily="50" charset="0"/>
            </a:rPr>
            <a:t>Professors in tenured </a:t>
          </a:r>
          <a:r>
            <a:rPr lang="en-US" sz="1600" dirty="0">
              <a:solidFill>
                <a:schemeClr val="tx1"/>
              </a:solidFill>
              <a:latin typeface="BentonSansCond Book" panose="02000606040000020004" pitchFamily="50" charset="0"/>
            </a:rPr>
            <a:t>faculty positions</a:t>
          </a:r>
          <a:endParaRPr lang="en-US" sz="1600" dirty="0">
            <a:latin typeface="BentonSansCond Book" panose="02000606040000020004" pitchFamily="50" charset="0"/>
          </a:endParaRPr>
        </a:p>
      </dgm:t>
    </dgm:pt>
    <dgm:pt modelId="{C95C4026-F52C-466A-8873-76B0A9E49D4E}" type="parTrans" cxnId="{AC1130DF-6342-41CD-BBC9-AD00A3AC8978}">
      <dgm:prSet/>
      <dgm:spPr/>
      <dgm:t>
        <a:bodyPr/>
        <a:lstStyle/>
        <a:p>
          <a:endParaRPr lang="en-US">
            <a:latin typeface="BentonSansCond Book" panose="02000606040000020004" pitchFamily="50" charset="0"/>
          </a:endParaRPr>
        </a:p>
      </dgm:t>
    </dgm:pt>
    <dgm:pt modelId="{69642582-2A2D-4712-8392-54BEDF345CA5}" type="sibTrans" cxnId="{AC1130DF-6342-41CD-BBC9-AD00A3AC8978}">
      <dgm:prSet/>
      <dgm:spPr/>
      <dgm:t>
        <a:bodyPr/>
        <a:lstStyle/>
        <a:p>
          <a:endParaRPr lang="en-US">
            <a:latin typeface="BentonSansCond Book" panose="02000606040000020004" pitchFamily="50" charset="0"/>
          </a:endParaRPr>
        </a:p>
      </dgm:t>
    </dgm:pt>
    <dgm:pt modelId="{4D44573D-99F1-4300-BE5E-C1CBA370FE0D}">
      <dgm:prSet phldrT="[Text]" custT="1"/>
      <dgm:spPr/>
      <dgm:t>
        <a:bodyPr/>
        <a:lstStyle/>
        <a:p>
          <a:r>
            <a:rPr lang="en-US" sz="1600" dirty="0">
              <a:solidFill>
                <a:schemeClr val="tx1"/>
              </a:solidFill>
              <a:latin typeface="BentonSansCond Book" panose="02000606040000020004" pitchFamily="50" charset="0"/>
            </a:rPr>
            <a:t>2016 +: Mentees $10,000 (phased allocation); Mentors, $2000</a:t>
          </a:r>
          <a:endParaRPr lang="en-US" sz="1600" dirty="0">
            <a:latin typeface="BentonSansCond Book" panose="02000606040000020004" pitchFamily="50" charset="0"/>
          </a:endParaRPr>
        </a:p>
      </dgm:t>
    </dgm:pt>
    <dgm:pt modelId="{F6879710-4E97-4D37-914C-7970B53F3CCF}" type="parTrans" cxnId="{B7C37CD0-1C8B-452E-BB17-B64997417F02}">
      <dgm:prSet/>
      <dgm:spPr/>
      <dgm:t>
        <a:bodyPr/>
        <a:lstStyle/>
        <a:p>
          <a:endParaRPr lang="en-US">
            <a:latin typeface="BentonSansCond Book" panose="02000606040000020004" pitchFamily="50" charset="0"/>
          </a:endParaRPr>
        </a:p>
      </dgm:t>
    </dgm:pt>
    <dgm:pt modelId="{E31EBD22-966C-4C14-8574-1B5967FB298A}" type="sibTrans" cxnId="{B7C37CD0-1C8B-452E-BB17-B64997417F02}">
      <dgm:prSet/>
      <dgm:spPr/>
      <dgm:t>
        <a:bodyPr/>
        <a:lstStyle/>
        <a:p>
          <a:endParaRPr lang="en-US">
            <a:latin typeface="BentonSansCond Book" panose="02000606040000020004" pitchFamily="50" charset="0"/>
          </a:endParaRPr>
        </a:p>
      </dgm:t>
    </dgm:pt>
    <dgm:pt modelId="{3D03BBA3-2A3C-47DE-A602-8AD2D83EE881}" type="pres">
      <dgm:prSet presAssocID="{D25D3856-FC77-4BCC-BDD9-8C9EA8403682}" presName="Name0" presStyleCnt="0">
        <dgm:presLayoutVars>
          <dgm:dir/>
          <dgm:animLvl val="lvl"/>
          <dgm:resizeHandles val="exact"/>
        </dgm:presLayoutVars>
      </dgm:prSet>
      <dgm:spPr/>
      <dgm:t>
        <a:bodyPr/>
        <a:lstStyle/>
        <a:p>
          <a:endParaRPr lang="en-US"/>
        </a:p>
      </dgm:t>
    </dgm:pt>
    <dgm:pt modelId="{994A91B4-62DE-4660-B1FF-D2EFDB7D4D46}" type="pres">
      <dgm:prSet presAssocID="{5D04F33B-5719-4D34-A1C3-33EEFB0BCE20}" presName="linNode" presStyleCnt="0"/>
      <dgm:spPr/>
    </dgm:pt>
    <dgm:pt modelId="{062A9DE9-FC51-4865-9098-1E1A381327F8}" type="pres">
      <dgm:prSet presAssocID="{5D04F33B-5719-4D34-A1C3-33EEFB0BCE20}" presName="parentText" presStyleLbl="node1" presStyleIdx="0" presStyleCnt="3" custScaleX="81380">
        <dgm:presLayoutVars>
          <dgm:chMax val="1"/>
          <dgm:bulletEnabled val="1"/>
        </dgm:presLayoutVars>
      </dgm:prSet>
      <dgm:spPr/>
      <dgm:t>
        <a:bodyPr/>
        <a:lstStyle/>
        <a:p>
          <a:endParaRPr lang="en-US"/>
        </a:p>
      </dgm:t>
    </dgm:pt>
    <dgm:pt modelId="{CAD75D64-3D54-4A0F-968C-A340949DC2E5}" type="pres">
      <dgm:prSet presAssocID="{5D04F33B-5719-4D34-A1C3-33EEFB0BCE20}" presName="descendantText" presStyleLbl="alignAccFollowNode1" presStyleIdx="0" presStyleCnt="3">
        <dgm:presLayoutVars>
          <dgm:bulletEnabled val="1"/>
        </dgm:presLayoutVars>
      </dgm:prSet>
      <dgm:spPr/>
      <dgm:t>
        <a:bodyPr/>
        <a:lstStyle/>
        <a:p>
          <a:endParaRPr lang="en-US"/>
        </a:p>
      </dgm:t>
    </dgm:pt>
    <dgm:pt modelId="{55C12D34-45E8-49AB-B565-B6A0D611D20C}" type="pres">
      <dgm:prSet presAssocID="{3EBB3780-CB0C-4338-8948-76B6A7A759C9}" presName="sp" presStyleCnt="0"/>
      <dgm:spPr/>
    </dgm:pt>
    <dgm:pt modelId="{5C65153E-995D-4F1E-968B-F23D7DCF59AE}" type="pres">
      <dgm:prSet presAssocID="{2F8CEA49-76F5-4B2C-A04D-5502C179DFB6}" presName="linNode" presStyleCnt="0"/>
      <dgm:spPr/>
    </dgm:pt>
    <dgm:pt modelId="{BB042331-AA46-46E6-8C27-94674E5E66EA}" type="pres">
      <dgm:prSet presAssocID="{2F8CEA49-76F5-4B2C-A04D-5502C179DFB6}" presName="parentText" presStyleLbl="node1" presStyleIdx="1" presStyleCnt="3" custScaleX="81380">
        <dgm:presLayoutVars>
          <dgm:chMax val="1"/>
          <dgm:bulletEnabled val="1"/>
        </dgm:presLayoutVars>
      </dgm:prSet>
      <dgm:spPr/>
      <dgm:t>
        <a:bodyPr/>
        <a:lstStyle/>
        <a:p>
          <a:endParaRPr lang="en-US"/>
        </a:p>
      </dgm:t>
    </dgm:pt>
    <dgm:pt modelId="{20DAA5FC-99C9-4DA6-BABA-8BCF1CE2DF3E}" type="pres">
      <dgm:prSet presAssocID="{2F8CEA49-76F5-4B2C-A04D-5502C179DFB6}" presName="descendantText" presStyleLbl="alignAccFollowNode1" presStyleIdx="1" presStyleCnt="3">
        <dgm:presLayoutVars>
          <dgm:bulletEnabled val="1"/>
        </dgm:presLayoutVars>
      </dgm:prSet>
      <dgm:spPr/>
      <dgm:t>
        <a:bodyPr/>
        <a:lstStyle/>
        <a:p>
          <a:endParaRPr lang="en-US"/>
        </a:p>
      </dgm:t>
    </dgm:pt>
    <dgm:pt modelId="{09083009-090D-4590-8025-FB529C886838}" type="pres">
      <dgm:prSet presAssocID="{3AEAE796-2DFA-4E6A-8DB1-7AE772001671}" presName="sp" presStyleCnt="0"/>
      <dgm:spPr/>
    </dgm:pt>
    <dgm:pt modelId="{546D67B6-873A-48E5-8FB9-637B43D16458}" type="pres">
      <dgm:prSet presAssocID="{FD570546-5D47-4794-981A-1564DA9031C2}" presName="linNode" presStyleCnt="0"/>
      <dgm:spPr/>
    </dgm:pt>
    <dgm:pt modelId="{374E6E46-5023-4490-99D2-DE210D88ED76}" type="pres">
      <dgm:prSet presAssocID="{FD570546-5D47-4794-981A-1564DA9031C2}" presName="parentText" presStyleLbl="node1" presStyleIdx="2" presStyleCnt="3" custScaleX="81380">
        <dgm:presLayoutVars>
          <dgm:chMax val="1"/>
          <dgm:bulletEnabled val="1"/>
        </dgm:presLayoutVars>
      </dgm:prSet>
      <dgm:spPr/>
      <dgm:t>
        <a:bodyPr/>
        <a:lstStyle/>
        <a:p>
          <a:endParaRPr lang="en-US"/>
        </a:p>
      </dgm:t>
    </dgm:pt>
    <dgm:pt modelId="{E8447152-84BF-481C-8870-AF1D3225FD51}" type="pres">
      <dgm:prSet presAssocID="{FD570546-5D47-4794-981A-1564DA9031C2}" presName="descendantText" presStyleLbl="alignAccFollowNode1" presStyleIdx="2" presStyleCnt="3">
        <dgm:presLayoutVars>
          <dgm:bulletEnabled val="1"/>
        </dgm:presLayoutVars>
      </dgm:prSet>
      <dgm:spPr/>
      <dgm:t>
        <a:bodyPr/>
        <a:lstStyle/>
        <a:p>
          <a:endParaRPr lang="en-US"/>
        </a:p>
      </dgm:t>
    </dgm:pt>
  </dgm:ptLst>
  <dgm:cxnLst>
    <dgm:cxn modelId="{3393FFC9-A2D6-4C6D-82FE-CB58A021C4AC}" type="presOf" srcId="{4D44573D-99F1-4300-BE5E-C1CBA370FE0D}" destId="{E8447152-84BF-481C-8870-AF1D3225FD51}" srcOrd="0" destOrd="1" presId="urn:microsoft.com/office/officeart/2005/8/layout/vList5"/>
    <dgm:cxn modelId="{65F8D576-8483-4342-94F3-90FE72D0ABA5}" srcId="{5D04F33B-5719-4D34-A1C3-33EEFB0BCE20}" destId="{94CEEA43-0CE3-4B00-8083-5975A579B1AB}" srcOrd="0" destOrd="0" parTransId="{2CE2354E-FAC6-493B-A60C-76234694148D}" sibTransId="{88FE167F-DF21-4B2F-80D6-6657A700D6A2}"/>
    <dgm:cxn modelId="{B7C37CD0-1C8B-452E-BB17-B64997417F02}" srcId="{FD570546-5D47-4794-981A-1564DA9031C2}" destId="{4D44573D-99F1-4300-BE5E-C1CBA370FE0D}" srcOrd="1" destOrd="0" parTransId="{F6879710-4E97-4D37-914C-7970B53F3CCF}" sibTransId="{E31EBD22-966C-4C14-8574-1B5967FB298A}"/>
    <dgm:cxn modelId="{2C103CF4-E89C-4F77-8E67-F16E97FB5C6D}" srcId="{D25D3856-FC77-4BCC-BDD9-8C9EA8403682}" destId="{5D04F33B-5719-4D34-A1C3-33EEFB0BCE20}" srcOrd="0" destOrd="0" parTransId="{8202C7DD-EABF-4B28-AD51-9B9BF2D19124}" sibTransId="{3EBB3780-CB0C-4338-8948-76B6A7A759C9}"/>
    <dgm:cxn modelId="{9B604466-0214-48C5-9603-88F2DDCFFDA6}" type="presOf" srcId="{FD570546-5D47-4794-981A-1564DA9031C2}" destId="{374E6E46-5023-4490-99D2-DE210D88ED76}" srcOrd="0" destOrd="0" presId="urn:microsoft.com/office/officeart/2005/8/layout/vList5"/>
    <dgm:cxn modelId="{FEC7152E-6DD1-46BE-A9AC-B328C70B112D}" type="presOf" srcId="{2F8CEA49-76F5-4B2C-A04D-5502C179DFB6}" destId="{BB042331-AA46-46E6-8C27-94674E5E66EA}" srcOrd="0" destOrd="0" presId="urn:microsoft.com/office/officeart/2005/8/layout/vList5"/>
    <dgm:cxn modelId="{364C06F2-BAC4-484C-8767-F040D2825B2B}" type="presOf" srcId="{E9BB11BA-D09A-4312-80A5-2D823099EC7B}" destId="{E8447152-84BF-481C-8870-AF1D3225FD51}" srcOrd="0" destOrd="0" presId="urn:microsoft.com/office/officeart/2005/8/layout/vList5"/>
    <dgm:cxn modelId="{5863C2F0-8591-486E-B499-E90B87127EE4}" srcId="{2F8CEA49-76F5-4B2C-A04D-5502C179DFB6}" destId="{47C8D066-5167-4578-B117-3717AB8D589C}" srcOrd="0" destOrd="0" parTransId="{29CC9949-6A1C-426F-9BE1-8D040B1B10CE}" sibTransId="{031202D1-7855-4C33-B628-54445B0CD412}"/>
    <dgm:cxn modelId="{3DEFA000-5AD9-497B-A6DB-2435CA17FCA8}" type="presOf" srcId="{47C8D066-5167-4578-B117-3717AB8D589C}" destId="{20DAA5FC-99C9-4DA6-BABA-8BCF1CE2DF3E}" srcOrd="0" destOrd="0" presId="urn:microsoft.com/office/officeart/2005/8/layout/vList5"/>
    <dgm:cxn modelId="{FCC44105-8021-4DC0-992F-770BAE1FE9DE}" srcId="{D25D3856-FC77-4BCC-BDD9-8C9EA8403682}" destId="{2F8CEA49-76F5-4B2C-A04D-5502C179DFB6}" srcOrd="1" destOrd="0" parTransId="{C9A234A4-C288-47B4-966E-9BB917FD2A70}" sibTransId="{3AEAE796-2DFA-4E6A-8DB1-7AE772001671}"/>
    <dgm:cxn modelId="{2E27D5E6-22BB-46C2-A73B-769B266B5EF4}" type="presOf" srcId="{5D04F33B-5719-4D34-A1C3-33EEFB0BCE20}" destId="{062A9DE9-FC51-4865-9098-1E1A381327F8}" srcOrd="0" destOrd="0" presId="urn:microsoft.com/office/officeart/2005/8/layout/vList5"/>
    <dgm:cxn modelId="{D96474D7-75D0-430A-B82D-725B95C830EB}" type="presOf" srcId="{D25D3856-FC77-4BCC-BDD9-8C9EA8403682}" destId="{3D03BBA3-2A3C-47DE-A602-8AD2D83EE881}" srcOrd="0" destOrd="0" presId="urn:microsoft.com/office/officeart/2005/8/layout/vList5"/>
    <dgm:cxn modelId="{AC1130DF-6342-41CD-BBC9-AD00A3AC8978}" srcId="{5D04F33B-5719-4D34-A1C3-33EEFB0BCE20}" destId="{F9C2DC11-9142-44FE-9CD0-3CB8C1E108CC}" srcOrd="1" destOrd="0" parTransId="{C95C4026-F52C-466A-8873-76B0A9E49D4E}" sibTransId="{69642582-2A2D-4712-8392-54BEDF345CA5}"/>
    <dgm:cxn modelId="{08FFE759-24D1-4E59-BD1E-65B710C8EDC5}" type="presOf" srcId="{F9C2DC11-9142-44FE-9CD0-3CB8C1E108CC}" destId="{CAD75D64-3D54-4A0F-968C-A340949DC2E5}" srcOrd="0" destOrd="1" presId="urn:microsoft.com/office/officeart/2005/8/layout/vList5"/>
    <dgm:cxn modelId="{1CF92611-6C61-4172-A693-952636B3468F}" type="presOf" srcId="{94CEEA43-0CE3-4B00-8083-5975A579B1AB}" destId="{CAD75D64-3D54-4A0F-968C-A340949DC2E5}" srcOrd="0" destOrd="0" presId="urn:microsoft.com/office/officeart/2005/8/layout/vList5"/>
    <dgm:cxn modelId="{9855D228-EEA3-4108-9C39-7F3037853506}" srcId="{D25D3856-FC77-4BCC-BDD9-8C9EA8403682}" destId="{FD570546-5D47-4794-981A-1564DA9031C2}" srcOrd="2" destOrd="0" parTransId="{272F70B4-E0F6-4BD0-912E-8F99F68ED204}" sibTransId="{4D00CF20-98B2-48E8-85A3-D99E18DA96E3}"/>
    <dgm:cxn modelId="{1D53C51F-4BFF-4BA4-8FFB-96CF0FF94C98}" srcId="{FD570546-5D47-4794-981A-1564DA9031C2}" destId="{E9BB11BA-D09A-4312-80A5-2D823099EC7B}" srcOrd="0" destOrd="0" parTransId="{3799AD62-9277-46DE-A659-90405E3AD997}" sibTransId="{C7C49861-2E89-47EB-906A-EE16AEEA27E6}"/>
    <dgm:cxn modelId="{74A67919-DF99-408D-A75D-C4ED7DCC9F51}" type="presParOf" srcId="{3D03BBA3-2A3C-47DE-A602-8AD2D83EE881}" destId="{994A91B4-62DE-4660-B1FF-D2EFDB7D4D46}" srcOrd="0" destOrd="0" presId="urn:microsoft.com/office/officeart/2005/8/layout/vList5"/>
    <dgm:cxn modelId="{27018782-4B8A-4496-AED0-19E44121A03D}" type="presParOf" srcId="{994A91B4-62DE-4660-B1FF-D2EFDB7D4D46}" destId="{062A9DE9-FC51-4865-9098-1E1A381327F8}" srcOrd="0" destOrd="0" presId="urn:microsoft.com/office/officeart/2005/8/layout/vList5"/>
    <dgm:cxn modelId="{E243E250-CC52-4F16-A562-D38ED8B731E8}" type="presParOf" srcId="{994A91B4-62DE-4660-B1FF-D2EFDB7D4D46}" destId="{CAD75D64-3D54-4A0F-968C-A340949DC2E5}" srcOrd="1" destOrd="0" presId="urn:microsoft.com/office/officeart/2005/8/layout/vList5"/>
    <dgm:cxn modelId="{6BA9B300-35B7-41EE-8D37-76BD7FFFA4CB}" type="presParOf" srcId="{3D03BBA3-2A3C-47DE-A602-8AD2D83EE881}" destId="{55C12D34-45E8-49AB-B565-B6A0D611D20C}" srcOrd="1" destOrd="0" presId="urn:microsoft.com/office/officeart/2005/8/layout/vList5"/>
    <dgm:cxn modelId="{1DFF58AD-82DD-405B-89AA-1F0E844052C2}" type="presParOf" srcId="{3D03BBA3-2A3C-47DE-A602-8AD2D83EE881}" destId="{5C65153E-995D-4F1E-968B-F23D7DCF59AE}" srcOrd="2" destOrd="0" presId="urn:microsoft.com/office/officeart/2005/8/layout/vList5"/>
    <dgm:cxn modelId="{67614B5A-7225-42E1-8DE5-4E8CFB5F3E84}" type="presParOf" srcId="{5C65153E-995D-4F1E-968B-F23D7DCF59AE}" destId="{BB042331-AA46-46E6-8C27-94674E5E66EA}" srcOrd="0" destOrd="0" presId="urn:microsoft.com/office/officeart/2005/8/layout/vList5"/>
    <dgm:cxn modelId="{0F28336A-110D-4709-A779-1CA3CF2123DA}" type="presParOf" srcId="{5C65153E-995D-4F1E-968B-F23D7DCF59AE}" destId="{20DAA5FC-99C9-4DA6-BABA-8BCF1CE2DF3E}" srcOrd="1" destOrd="0" presId="urn:microsoft.com/office/officeart/2005/8/layout/vList5"/>
    <dgm:cxn modelId="{E9C0DCC9-7C23-42C5-96AA-8899F117915C}" type="presParOf" srcId="{3D03BBA3-2A3C-47DE-A602-8AD2D83EE881}" destId="{09083009-090D-4590-8025-FB529C886838}" srcOrd="3" destOrd="0" presId="urn:microsoft.com/office/officeart/2005/8/layout/vList5"/>
    <dgm:cxn modelId="{97A34AA0-B6A3-4FA1-874F-98C9AE98F061}" type="presParOf" srcId="{3D03BBA3-2A3C-47DE-A602-8AD2D83EE881}" destId="{546D67B6-873A-48E5-8FB9-637B43D16458}" srcOrd="4" destOrd="0" presId="urn:microsoft.com/office/officeart/2005/8/layout/vList5"/>
    <dgm:cxn modelId="{DA404AB0-CF94-4D57-93EE-08A30E711939}" type="presParOf" srcId="{546D67B6-873A-48E5-8FB9-637B43D16458}" destId="{374E6E46-5023-4490-99D2-DE210D88ED76}" srcOrd="0" destOrd="0" presId="urn:microsoft.com/office/officeart/2005/8/layout/vList5"/>
    <dgm:cxn modelId="{60B23FF9-BDC3-4678-B064-B1264F46E8B7}" type="presParOf" srcId="{546D67B6-873A-48E5-8FB9-637B43D16458}" destId="{E8447152-84BF-481C-8870-AF1D3225FD5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25D3856-FC77-4BCC-BDD9-8C9EA840368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172BEB1-2EC8-4AF6-A9DE-6939AA8D3DE0}">
      <dgm:prSet phldrT="[Text]"/>
      <dgm:spPr/>
      <dgm:t>
        <a:bodyPr/>
        <a:lstStyle/>
        <a:p>
          <a:r>
            <a:rPr lang="en-US" dirty="0">
              <a:latin typeface="BentonSansCond Book" panose="02000606040000020004" pitchFamily="50" charset="0"/>
            </a:rPr>
            <a:t>Post-Award</a:t>
          </a:r>
        </a:p>
      </dgm:t>
    </dgm:pt>
    <dgm:pt modelId="{ECA52E95-8731-4215-9043-5BE30176CF79}" type="parTrans" cxnId="{6A118212-583C-4A41-A07A-954DD1FF9319}">
      <dgm:prSet/>
      <dgm:spPr/>
      <dgm:t>
        <a:bodyPr/>
        <a:lstStyle/>
        <a:p>
          <a:endParaRPr lang="en-US">
            <a:latin typeface="BentonSansCond Book" panose="02000606040000020004" pitchFamily="50" charset="0"/>
          </a:endParaRPr>
        </a:p>
      </dgm:t>
    </dgm:pt>
    <dgm:pt modelId="{F59B5CEE-B4B2-405C-99CC-48EB0A5FC14D}" type="sibTrans" cxnId="{6A118212-583C-4A41-A07A-954DD1FF9319}">
      <dgm:prSet/>
      <dgm:spPr/>
      <dgm:t>
        <a:bodyPr/>
        <a:lstStyle/>
        <a:p>
          <a:endParaRPr lang="en-US">
            <a:latin typeface="BentonSansCond Book" panose="02000606040000020004" pitchFamily="50" charset="0"/>
          </a:endParaRPr>
        </a:p>
      </dgm:t>
    </dgm:pt>
    <dgm:pt modelId="{57E9D6FD-3FAA-4D90-A03A-2315F97E02FE}">
      <dgm:prSet phldrT="[Text]"/>
      <dgm:spPr/>
      <dgm:t>
        <a:bodyPr/>
        <a:lstStyle/>
        <a:p>
          <a:r>
            <a:rPr lang="en-US" dirty="0">
              <a:latin typeface="BentonSansCond Book" panose="02000606040000020004" pitchFamily="50" charset="0"/>
            </a:rPr>
            <a:t>Support &amp; Resources</a:t>
          </a:r>
        </a:p>
      </dgm:t>
    </dgm:pt>
    <dgm:pt modelId="{96482175-9B91-4A43-B511-5255223A18FC}" type="parTrans" cxnId="{DE884FD3-021C-4D55-AD5C-E18E6EBF5355}">
      <dgm:prSet/>
      <dgm:spPr/>
      <dgm:t>
        <a:bodyPr/>
        <a:lstStyle/>
        <a:p>
          <a:endParaRPr lang="en-US">
            <a:latin typeface="BentonSansCond Book" panose="02000606040000020004" pitchFamily="50" charset="0"/>
          </a:endParaRPr>
        </a:p>
      </dgm:t>
    </dgm:pt>
    <dgm:pt modelId="{FCE68468-58E0-4DF0-90AF-F527243C2599}" type="sibTrans" cxnId="{DE884FD3-021C-4D55-AD5C-E18E6EBF5355}">
      <dgm:prSet/>
      <dgm:spPr/>
      <dgm:t>
        <a:bodyPr/>
        <a:lstStyle/>
        <a:p>
          <a:endParaRPr lang="en-US">
            <a:latin typeface="BentonSansCond Book" panose="02000606040000020004" pitchFamily="50" charset="0"/>
          </a:endParaRPr>
        </a:p>
      </dgm:t>
    </dgm:pt>
    <dgm:pt modelId="{C1E78304-3969-4E78-B02C-A3CB26EAE40B}">
      <dgm:prSet phldrT="[Text]" custT="1"/>
      <dgm:spPr/>
      <dgm:t>
        <a:bodyPr/>
        <a:lstStyle/>
        <a:p>
          <a:r>
            <a:rPr lang="en-US" sz="1800" dirty="0">
              <a:solidFill>
                <a:schemeClr val="tx1"/>
              </a:solidFill>
              <a:latin typeface="BentonSansCond Book" panose="02000606040000020004" pitchFamily="50" charset="0"/>
            </a:rPr>
            <a:t>Orientation, goals/ objectives/plan, meet 30 hours, mid-program gathering, end-of-program gathering, and final report </a:t>
          </a:r>
          <a:endParaRPr lang="en-US" sz="1800" dirty="0">
            <a:latin typeface="BentonSansCond Book" panose="02000606040000020004" pitchFamily="50" charset="0"/>
          </a:endParaRPr>
        </a:p>
      </dgm:t>
    </dgm:pt>
    <dgm:pt modelId="{0F2CE248-D1A1-4964-922C-D40A83D39DFE}" type="parTrans" cxnId="{95AE80CC-AF0C-4D9C-8543-B12F213BB18D}">
      <dgm:prSet/>
      <dgm:spPr/>
      <dgm:t>
        <a:bodyPr/>
        <a:lstStyle/>
        <a:p>
          <a:endParaRPr lang="en-US">
            <a:latin typeface="BentonSansCond Book" panose="02000606040000020004" pitchFamily="50" charset="0"/>
          </a:endParaRPr>
        </a:p>
      </dgm:t>
    </dgm:pt>
    <dgm:pt modelId="{3AE0572E-1123-41D1-9B33-267BDDBEE9B6}" type="sibTrans" cxnId="{95AE80CC-AF0C-4D9C-8543-B12F213BB18D}">
      <dgm:prSet/>
      <dgm:spPr/>
      <dgm:t>
        <a:bodyPr/>
        <a:lstStyle/>
        <a:p>
          <a:endParaRPr lang="en-US">
            <a:latin typeface="BentonSansCond Book" panose="02000606040000020004" pitchFamily="50" charset="0"/>
          </a:endParaRPr>
        </a:p>
      </dgm:t>
    </dgm:pt>
    <dgm:pt modelId="{1854C362-AC4D-4903-A88F-7D544032563D}">
      <dgm:prSet phldrT="[Text]" custT="1"/>
      <dgm:spPr/>
      <dgm:t>
        <a:bodyPr/>
        <a:lstStyle/>
        <a:p>
          <a:r>
            <a:rPr lang="en-US" sz="1800" dirty="0">
              <a:solidFill>
                <a:schemeClr val="tx1"/>
              </a:solidFill>
              <a:latin typeface="BentonSansCond Book" panose="02000606040000020004" pitchFamily="50" charset="0"/>
            </a:rPr>
            <a:t>Consultations, professional development opportunities, funding opportunities, networking, and access to mentoring tools</a:t>
          </a:r>
          <a:endParaRPr lang="en-US" sz="1800" dirty="0">
            <a:latin typeface="BentonSansCond Book" panose="02000606040000020004" pitchFamily="50" charset="0"/>
          </a:endParaRPr>
        </a:p>
      </dgm:t>
    </dgm:pt>
    <dgm:pt modelId="{0A929BB4-C79E-4D05-80AA-DDA9BC772B52}" type="parTrans" cxnId="{B9CA378E-1B7F-4308-BDB5-2757FA6FE1E9}">
      <dgm:prSet/>
      <dgm:spPr/>
      <dgm:t>
        <a:bodyPr/>
        <a:lstStyle/>
        <a:p>
          <a:endParaRPr lang="en-US">
            <a:latin typeface="BentonSansCond Book" panose="02000606040000020004" pitchFamily="50" charset="0"/>
          </a:endParaRPr>
        </a:p>
      </dgm:t>
    </dgm:pt>
    <dgm:pt modelId="{FF27C353-9AA4-4EE9-BC50-3FED6B75DF0D}" type="sibTrans" cxnId="{B9CA378E-1B7F-4308-BDB5-2757FA6FE1E9}">
      <dgm:prSet/>
      <dgm:spPr/>
      <dgm:t>
        <a:bodyPr/>
        <a:lstStyle/>
        <a:p>
          <a:endParaRPr lang="en-US">
            <a:latin typeface="BentonSansCond Book" panose="02000606040000020004" pitchFamily="50" charset="0"/>
          </a:endParaRPr>
        </a:p>
      </dgm:t>
    </dgm:pt>
    <dgm:pt modelId="{920EF502-3BA3-4455-811D-7B875D507785}">
      <dgm:prSet phldrT="[Text]" custT="1"/>
      <dgm:spPr/>
      <dgm:t>
        <a:bodyPr/>
        <a:lstStyle/>
        <a:p>
          <a:r>
            <a:rPr lang="en-US" sz="1800" dirty="0">
              <a:latin typeface="BentonSansCond Book" panose="02000606040000020004" pitchFamily="50" charset="0"/>
            </a:rPr>
            <a:t>Activity logs/postings in IU Box required beginning with 2016-17 cohort</a:t>
          </a:r>
        </a:p>
      </dgm:t>
    </dgm:pt>
    <dgm:pt modelId="{57C5C351-3EE4-480F-9D4E-E81177978E48}" type="parTrans" cxnId="{287C4330-4F5F-4D6A-BF01-2050E2EEE4C9}">
      <dgm:prSet/>
      <dgm:spPr/>
      <dgm:t>
        <a:bodyPr/>
        <a:lstStyle/>
        <a:p>
          <a:endParaRPr lang="en-US"/>
        </a:p>
      </dgm:t>
    </dgm:pt>
    <dgm:pt modelId="{8C13DFE0-C1E7-4082-9E84-8F67087BDA4B}" type="sibTrans" cxnId="{287C4330-4F5F-4D6A-BF01-2050E2EEE4C9}">
      <dgm:prSet/>
      <dgm:spPr/>
      <dgm:t>
        <a:bodyPr/>
        <a:lstStyle/>
        <a:p>
          <a:endParaRPr lang="en-US"/>
        </a:p>
      </dgm:t>
    </dgm:pt>
    <dgm:pt modelId="{3D03BBA3-2A3C-47DE-A602-8AD2D83EE881}" type="pres">
      <dgm:prSet presAssocID="{D25D3856-FC77-4BCC-BDD9-8C9EA8403682}" presName="Name0" presStyleCnt="0">
        <dgm:presLayoutVars>
          <dgm:dir/>
          <dgm:animLvl val="lvl"/>
          <dgm:resizeHandles val="exact"/>
        </dgm:presLayoutVars>
      </dgm:prSet>
      <dgm:spPr/>
      <dgm:t>
        <a:bodyPr/>
        <a:lstStyle/>
        <a:p>
          <a:endParaRPr lang="en-US"/>
        </a:p>
      </dgm:t>
    </dgm:pt>
    <dgm:pt modelId="{C1BE4E10-0985-47AC-872B-7CE303ECDA4E}" type="pres">
      <dgm:prSet presAssocID="{6172BEB1-2EC8-4AF6-A9DE-6939AA8D3DE0}" presName="linNode" presStyleCnt="0"/>
      <dgm:spPr/>
    </dgm:pt>
    <dgm:pt modelId="{3E8B4D79-488F-4070-83DC-26D075C548DE}" type="pres">
      <dgm:prSet presAssocID="{6172BEB1-2EC8-4AF6-A9DE-6939AA8D3DE0}" presName="parentText" presStyleLbl="node1" presStyleIdx="0" presStyleCnt="2" custScaleX="81380">
        <dgm:presLayoutVars>
          <dgm:chMax val="1"/>
          <dgm:bulletEnabled val="1"/>
        </dgm:presLayoutVars>
      </dgm:prSet>
      <dgm:spPr/>
      <dgm:t>
        <a:bodyPr/>
        <a:lstStyle/>
        <a:p>
          <a:endParaRPr lang="en-US"/>
        </a:p>
      </dgm:t>
    </dgm:pt>
    <dgm:pt modelId="{BEEC5E74-AD6A-42BF-A5E1-45934E06515F}" type="pres">
      <dgm:prSet presAssocID="{6172BEB1-2EC8-4AF6-A9DE-6939AA8D3DE0}" presName="descendantText" presStyleLbl="alignAccFollowNode1" presStyleIdx="0" presStyleCnt="2">
        <dgm:presLayoutVars>
          <dgm:bulletEnabled val="1"/>
        </dgm:presLayoutVars>
      </dgm:prSet>
      <dgm:spPr/>
      <dgm:t>
        <a:bodyPr/>
        <a:lstStyle/>
        <a:p>
          <a:endParaRPr lang="en-US"/>
        </a:p>
      </dgm:t>
    </dgm:pt>
    <dgm:pt modelId="{91782B68-0D1A-4F96-8B8B-E63FEED8C5A6}" type="pres">
      <dgm:prSet presAssocID="{F59B5CEE-B4B2-405C-99CC-48EB0A5FC14D}" presName="sp" presStyleCnt="0"/>
      <dgm:spPr/>
    </dgm:pt>
    <dgm:pt modelId="{EF3FA46A-0E6D-4A8B-8B2C-F7525A6C8A6B}" type="pres">
      <dgm:prSet presAssocID="{57E9D6FD-3FAA-4D90-A03A-2315F97E02FE}" presName="linNode" presStyleCnt="0"/>
      <dgm:spPr/>
    </dgm:pt>
    <dgm:pt modelId="{E76E255E-77FD-42C5-AFF1-2D94DAAC5FB1}" type="pres">
      <dgm:prSet presAssocID="{57E9D6FD-3FAA-4D90-A03A-2315F97E02FE}" presName="parentText" presStyleLbl="node1" presStyleIdx="1" presStyleCnt="2" custScaleX="81380">
        <dgm:presLayoutVars>
          <dgm:chMax val="1"/>
          <dgm:bulletEnabled val="1"/>
        </dgm:presLayoutVars>
      </dgm:prSet>
      <dgm:spPr/>
      <dgm:t>
        <a:bodyPr/>
        <a:lstStyle/>
        <a:p>
          <a:endParaRPr lang="en-US"/>
        </a:p>
      </dgm:t>
    </dgm:pt>
    <dgm:pt modelId="{369E6334-E2FE-4193-8302-46DBE1C7E1FB}" type="pres">
      <dgm:prSet presAssocID="{57E9D6FD-3FAA-4D90-A03A-2315F97E02FE}" presName="descendantText" presStyleLbl="alignAccFollowNode1" presStyleIdx="1" presStyleCnt="2">
        <dgm:presLayoutVars>
          <dgm:bulletEnabled val="1"/>
        </dgm:presLayoutVars>
      </dgm:prSet>
      <dgm:spPr/>
      <dgm:t>
        <a:bodyPr/>
        <a:lstStyle/>
        <a:p>
          <a:endParaRPr lang="en-US"/>
        </a:p>
      </dgm:t>
    </dgm:pt>
  </dgm:ptLst>
  <dgm:cxnLst>
    <dgm:cxn modelId="{DE884FD3-021C-4D55-AD5C-E18E6EBF5355}" srcId="{D25D3856-FC77-4BCC-BDD9-8C9EA8403682}" destId="{57E9D6FD-3FAA-4D90-A03A-2315F97E02FE}" srcOrd="1" destOrd="0" parTransId="{96482175-9B91-4A43-B511-5255223A18FC}" sibTransId="{FCE68468-58E0-4DF0-90AF-F527243C2599}"/>
    <dgm:cxn modelId="{B9CA378E-1B7F-4308-BDB5-2757FA6FE1E9}" srcId="{57E9D6FD-3FAA-4D90-A03A-2315F97E02FE}" destId="{1854C362-AC4D-4903-A88F-7D544032563D}" srcOrd="0" destOrd="0" parTransId="{0A929BB4-C79E-4D05-80AA-DDA9BC772B52}" sibTransId="{FF27C353-9AA4-4EE9-BC50-3FED6B75DF0D}"/>
    <dgm:cxn modelId="{91F51C58-0ADD-4E70-B95B-768F0ADF841A}" type="presOf" srcId="{D25D3856-FC77-4BCC-BDD9-8C9EA8403682}" destId="{3D03BBA3-2A3C-47DE-A602-8AD2D83EE881}" srcOrd="0" destOrd="0" presId="urn:microsoft.com/office/officeart/2005/8/layout/vList5"/>
    <dgm:cxn modelId="{46DE64AF-736D-4F1D-AC51-21608C39BC71}" type="presOf" srcId="{6172BEB1-2EC8-4AF6-A9DE-6939AA8D3DE0}" destId="{3E8B4D79-488F-4070-83DC-26D075C548DE}" srcOrd="0" destOrd="0" presId="urn:microsoft.com/office/officeart/2005/8/layout/vList5"/>
    <dgm:cxn modelId="{515FA493-88C2-4F2D-927C-ABBA1BFD7A3B}" type="presOf" srcId="{C1E78304-3969-4E78-B02C-A3CB26EAE40B}" destId="{BEEC5E74-AD6A-42BF-A5E1-45934E06515F}" srcOrd="0" destOrd="0" presId="urn:microsoft.com/office/officeart/2005/8/layout/vList5"/>
    <dgm:cxn modelId="{287C4330-4F5F-4D6A-BF01-2050E2EEE4C9}" srcId="{6172BEB1-2EC8-4AF6-A9DE-6939AA8D3DE0}" destId="{920EF502-3BA3-4455-811D-7B875D507785}" srcOrd="1" destOrd="0" parTransId="{57C5C351-3EE4-480F-9D4E-E81177978E48}" sibTransId="{8C13DFE0-C1E7-4082-9E84-8F67087BDA4B}"/>
    <dgm:cxn modelId="{E5F7686B-D31B-4038-8DB2-6DCAF93EACE8}" type="presOf" srcId="{920EF502-3BA3-4455-811D-7B875D507785}" destId="{BEEC5E74-AD6A-42BF-A5E1-45934E06515F}" srcOrd="0" destOrd="1" presId="urn:microsoft.com/office/officeart/2005/8/layout/vList5"/>
    <dgm:cxn modelId="{315AB5DA-9002-4C40-86E9-E2870039F572}" type="presOf" srcId="{1854C362-AC4D-4903-A88F-7D544032563D}" destId="{369E6334-E2FE-4193-8302-46DBE1C7E1FB}" srcOrd="0" destOrd="0" presId="urn:microsoft.com/office/officeart/2005/8/layout/vList5"/>
    <dgm:cxn modelId="{95AE80CC-AF0C-4D9C-8543-B12F213BB18D}" srcId="{6172BEB1-2EC8-4AF6-A9DE-6939AA8D3DE0}" destId="{C1E78304-3969-4E78-B02C-A3CB26EAE40B}" srcOrd="0" destOrd="0" parTransId="{0F2CE248-D1A1-4964-922C-D40A83D39DFE}" sibTransId="{3AE0572E-1123-41D1-9B33-267BDDBEE9B6}"/>
    <dgm:cxn modelId="{C1C7242B-D58C-40F5-AF22-BED776E95619}" type="presOf" srcId="{57E9D6FD-3FAA-4D90-A03A-2315F97E02FE}" destId="{E76E255E-77FD-42C5-AFF1-2D94DAAC5FB1}" srcOrd="0" destOrd="0" presId="urn:microsoft.com/office/officeart/2005/8/layout/vList5"/>
    <dgm:cxn modelId="{6A118212-583C-4A41-A07A-954DD1FF9319}" srcId="{D25D3856-FC77-4BCC-BDD9-8C9EA8403682}" destId="{6172BEB1-2EC8-4AF6-A9DE-6939AA8D3DE0}" srcOrd="0" destOrd="0" parTransId="{ECA52E95-8731-4215-9043-5BE30176CF79}" sibTransId="{F59B5CEE-B4B2-405C-99CC-48EB0A5FC14D}"/>
    <dgm:cxn modelId="{B051CBD3-BADC-47CA-A888-79D3DCCDDC03}" type="presParOf" srcId="{3D03BBA3-2A3C-47DE-A602-8AD2D83EE881}" destId="{C1BE4E10-0985-47AC-872B-7CE303ECDA4E}" srcOrd="0" destOrd="0" presId="urn:microsoft.com/office/officeart/2005/8/layout/vList5"/>
    <dgm:cxn modelId="{96E6FAE6-B12B-4A3D-B773-9654D99DBF1B}" type="presParOf" srcId="{C1BE4E10-0985-47AC-872B-7CE303ECDA4E}" destId="{3E8B4D79-488F-4070-83DC-26D075C548DE}" srcOrd="0" destOrd="0" presId="urn:microsoft.com/office/officeart/2005/8/layout/vList5"/>
    <dgm:cxn modelId="{3444D6C8-8909-4F5E-859D-E3A44FDC080A}" type="presParOf" srcId="{C1BE4E10-0985-47AC-872B-7CE303ECDA4E}" destId="{BEEC5E74-AD6A-42BF-A5E1-45934E06515F}" srcOrd="1" destOrd="0" presId="urn:microsoft.com/office/officeart/2005/8/layout/vList5"/>
    <dgm:cxn modelId="{A7967C87-45BE-46AC-80E2-BAA93D9BBAA8}" type="presParOf" srcId="{3D03BBA3-2A3C-47DE-A602-8AD2D83EE881}" destId="{91782B68-0D1A-4F96-8B8B-E63FEED8C5A6}" srcOrd="1" destOrd="0" presId="urn:microsoft.com/office/officeart/2005/8/layout/vList5"/>
    <dgm:cxn modelId="{552DBEB3-D6F6-47D9-B82D-05C52EF07A39}" type="presParOf" srcId="{3D03BBA3-2A3C-47DE-A602-8AD2D83EE881}" destId="{EF3FA46A-0E6D-4A8B-8B2C-F7525A6C8A6B}" srcOrd="2" destOrd="0" presId="urn:microsoft.com/office/officeart/2005/8/layout/vList5"/>
    <dgm:cxn modelId="{64718C82-64F6-4F49-A79C-309F0C07CA8E}" type="presParOf" srcId="{EF3FA46A-0E6D-4A8B-8B2C-F7525A6C8A6B}" destId="{E76E255E-77FD-42C5-AFF1-2D94DAAC5FB1}" srcOrd="0" destOrd="0" presId="urn:microsoft.com/office/officeart/2005/8/layout/vList5"/>
    <dgm:cxn modelId="{CCF47767-2756-4A2C-BB8D-F53054E40E6C}" type="presParOf" srcId="{EF3FA46A-0E6D-4A8B-8B2C-F7525A6C8A6B}" destId="{369E6334-E2FE-4193-8302-46DBE1C7E1FB}"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25D3856-FC77-4BCC-BDD9-8C9EA840368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5D04F33B-5719-4D34-A1C3-33EEFB0BCE20}">
      <dgm:prSet phldrT="[Text]"/>
      <dgm:spPr/>
      <dgm:t>
        <a:bodyPr/>
        <a:lstStyle/>
        <a:p>
          <a:r>
            <a:rPr lang="en-US" dirty="0">
              <a:latin typeface="BentonSansCond Book" panose="02000606040000020004" pitchFamily="50" charset="0"/>
            </a:rPr>
            <a:t>Matches</a:t>
          </a:r>
        </a:p>
      </dgm:t>
    </dgm:pt>
    <dgm:pt modelId="{8202C7DD-EABF-4B28-AD51-9B9BF2D19124}" type="parTrans" cxnId="{2C103CF4-E89C-4F77-8E67-F16E97FB5C6D}">
      <dgm:prSet/>
      <dgm:spPr/>
      <dgm:t>
        <a:bodyPr/>
        <a:lstStyle/>
        <a:p>
          <a:endParaRPr lang="en-US">
            <a:latin typeface="BentonSansCond Book" panose="02000606040000020004" pitchFamily="50" charset="0"/>
          </a:endParaRPr>
        </a:p>
      </dgm:t>
    </dgm:pt>
    <dgm:pt modelId="{3EBB3780-CB0C-4338-8948-76B6A7A759C9}" type="sibTrans" cxnId="{2C103CF4-E89C-4F77-8E67-F16E97FB5C6D}">
      <dgm:prSet/>
      <dgm:spPr/>
      <dgm:t>
        <a:bodyPr/>
        <a:lstStyle/>
        <a:p>
          <a:endParaRPr lang="en-US">
            <a:latin typeface="BentonSansCond Book" panose="02000606040000020004" pitchFamily="50" charset="0"/>
          </a:endParaRPr>
        </a:p>
      </dgm:t>
    </dgm:pt>
    <dgm:pt modelId="{94CEEA43-0CE3-4B00-8083-5975A579B1AB}">
      <dgm:prSet phldrT="[Text]" custT="1"/>
      <dgm:spPr/>
      <dgm:t>
        <a:bodyPr/>
        <a:lstStyle/>
        <a:p>
          <a:r>
            <a:rPr lang="en-US" sz="1600" dirty="0">
              <a:latin typeface="BentonSansCond Book" panose="02000606040000020004" pitchFamily="50" charset="0"/>
            </a:rPr>
            <a:t>136 Matches</a:t>
          </a:r>
        </a:p>
      </dgm:t>
    </dgm:pt>
    <dgm:pt modelId="{2CE2354E-FAC6-493B-A60C-76234694148D}" type="parTrans" cxnId="{65F8D576-8483-4342-94F3-90FE72D0ABA5}">
      <dgm:prSet/>
      <dgm:spPr/>
      <dgm:t>
        <a:bodyPr/>
        <a:lstStyle/>
        <a:p>
          <a:endParaRPr lang="en-US">
            <a:latin typeface="BentonSansCond Book" panose="02000606040000020004" pitchFamily="50" charset="0"/>
          </a:endParaRPr>
        </a:p>
      </dgm:t>
    </dgm:pt>
    <dgm:pt modelId="{88FE167F-DF21-4B2F-80D6-6657A700D6A2}" type="sibTrans" cxnId="{65F8D576-8483-4342-94F3-90FE72D0ABA5}">
      <dgm:prSet/>
      <dgm:spPr/>
      <dgm:t>
        <a:bodyPr/>
        <a:lstStyle/>
        <a:p>
          <a:endParaRPr lang="en-US">
            <a:latin typeface="BentonSansCond Book" panose="02000606040000020004" pitchFamily="50" charset="0"/>
          </a:endParaRPr>
        </a:p>
      </dgm:t>
    </dgm:pt>
    <dgm:pt modelId="{2F8CEA49-76F5-4B2C-A04D-5502C179DFB6}">
      <dgm:prSet phldrT="[Text]"/>
      <dgm:spPr/>
      <dgm:t>
        <a:bodyPr/>
        <a:lstStyle/>
        <a:p>
          <a:r>
            <a:rPr lang="en-US" dirty="0">
              <a:latin typeface="BentonSansCond Book" panose="02000606040000020004" pitchFamily="50" charset="0"/>
            </a:rPr>
            <a:t>Who</a:t>
          </a:r>
        </a:p>
      </dgm:t>
    </dgm:pt>
    <dgm:pt modelId="{C9A234A4-C288-47B4-966E-9BB917FD2A70}" type="parTrans" cxnId="{FCC44105-8021-4DC0-992F-770BAE1FE9DE}">
      <dgm:prSet/>
      <dgm:spPr/>
      <dgm:t>
        <a:bodyPr/>
        <a:lstStyle/>
        <a:p>
          <a:endParaRPr lang="en-US">
            <a:latin typeface="BentonSansCond Book" panose="02000606040000020004" pitchFamily="50" charset="0"/>
          </a:endParaRPr>
        </a:p>
      </dgm:t>
    </dgm:pt>
    <dgm:pt modelId="{3AEAE796-2DFA-4E6A-8DB1-7AE772001671}" type="sibTrans" cxnId="{FCC44105-8021-4DC0-992F-770BAE1FE9DE}">
      <dgm:prSet/>
      <dgm:spPr/>
      <dgm:t>
        <a:bodyPr/>
        <a:lstStyle/>
        <a:p>
          <a:endParaRPr lang="en-US">
            <a:latin typeface="BentonSansCond Book" panose="02000606040000020004" pitchFamily="50" charset="0"/>
          </a:endParaRPr>
        </a:p>
      </dgm:t>
    </dgm:pt>
    <dgm:pt modelId="{47C8D066-5167-4578-B117-3717AB8D589C}">
      <dgm:prSet phldrT="[Text]" custT="1"/>
      <dgm:spPr/>
      <dgm:t>
        <a:bodyPr/>
        <a:lstStyle/>
        <a:p>
          <a:r>
            <a:rPr lang="en-US" sz="1600" dirty="0">
              <a:latin typeface="BentonSansCond Book" panose="02000606040000020004" pitchFamily="50" charset="0"/>
            </a:rPr>
            <a:t>108 female and 28 male mentees</a:t>
          </a:r>
        </a:p>
      </dgm:t>
    </dgm:pt>
    <dgm:pt modelId="{29CC9949-6A1C-426F-9BE1-8D040B1B10CE}" type="parTrans" cxnId="{5863C2F0-8591-486E-B499-E90B87127EE4}">
      <dgm:prSet/>
      <dgm:spPr/>
      <dgm:t>
        <a:bodyPr/>
        <a:lstStyle/>
        <a:p>
          <a:endParaRPr lang="en-US">
            <a:latin typeface="BentonSansCond Book" panose="02000606040000020004" pitchFamily="50" charset="0"/>
          </a:endParaRPr>
        </a:p>
      </dgm:t>
    </dgm:pt>
    <dgm:pt modelId="{031202D1-7855-4C33-B628-54445B0CD412}" type="sibTrans" cxnId="{5863C2F0-8591-486E-B499-E90B87127EE4}">
      <dgm:prSet/>
      <dgm:spPr/>
      <dgm:t>
        <a:bodyPr/>
        <a:lstStyle/>
        <a:p>
          <a:endParaRPr lang="en-US">
            <a:latin typeface="BentonSansCond Book" panose="02000606040000020004" pitchFamily="50" charset="0"/>
          </a:endParaRPr>
        </a:p>
      </dgm:t>
    </dgm:pt>
    <dgm:pt modelId="{FD570546-5D47-4794-981A-1564DA9031C2}">
      <dgm:prSet phldrT="[Text]"/>
      <dgm:spPr/>
      <dgm:t>
        <a:bodyPr/>
        <a:lstStyle/>
        <a:p>
          <a:r>
            <a:rPr lang="en-US" dirty="0">
              <a:latin typeface="BentonSansCond Book" panose="02000606040000020004" pitchFamily="50" charset="0"/>
            </a:rPr>
            <a:t>External Funding</a:t>
          </a:r>
        </a:p>
      </dgm:t>
    </dgm:pt>
    <dgm:pt modelId="{272F70B4-E0F6-4BD0-912E-8F99F68ED204}" type="parTrans" cxnId="{9855D228-EEA3-4108-9C39-7F3037853506}">
      <dgm:prSet/>
      <dgm:spPr/>
      <dgm:t>
        <a:bodyPr/>
        <a:lstStyle/>
        <a:p>
          <a:endParaRPr lang="en-US">
            <a:latin typeface="BentonSansCond Book" panose="02000606040000020004" pitchFamily="50" charset="0"/>
          </a:endParaRPr>
        </a:p>
      </dgm:t>
    </dgm:pt>
    <dgm:pt modelId="{4D00CF20-98B2-48E8-85A3-D99E18DA96E3}" type="sibTrans" cxnId="{9855D228-EEA3-4108-9C39-7F3037853506}">
      <dgm:prSet/>
      <dgm:spPr/>
      <dgm:t>
        <a:bodyPr/>
        <a:lstStyle/>
        <a:p>
          <a:endParaRPr lang="en-US">
            <a:latin typeface="BentonSansCond Book" panose="02000606040000020004" pitchFamily="50" charset="0"/>
          </a:endParaRPr>
        </a:p>
      </dgm:t>
    </dgm:pt>
    <dgm:pt modelId="{E9BB11BA-D09A-4312-80A5-2D823099EC7B}">
      <dgm:prSet phldrT="[Text]" custT="1"/>
      <dgm:spPr/>
      <dgm:t>
        <a:bodyPr/>
        <a:lstStyle/>
        <a:p>
          <a:r>
            <a:rPr lang="en-US" sz="1600" dirty="0">
              <a:latin typeface="BentonSansCond Book" panose="02000606040000020004" pitchFamily="50" charset="0"/>
            </a:rPr>
            <a:t>Total to date </a:t>
          </a:r>
          <a:r>
            <a:rPr lang="en-US" sz="1600" dirty="0" smtClean="0">
              <a:latin typeface="BentonSansCond Book" panose="02000606040000020004" pitchFamily="50" charset="0"/>
            </a:rPr>
            <a:t>$16 m</a:t>
          </a:r>
          <a:endParaRPr lang="en-US" sz="1600" dirty="0">
            <a:latin typeface="BentonSansCond Book" panose="02000606040000020004" pitchFamily="50" charset="0"/>
          </a:endParaRPr>
        </a:p>
      </dgm:t>
    </dgm:pt>
    <dgm:pt modelId="{3799AD62-9277-46DE-A659-90405E3AD997}" type="parTrans" cxnId="{1D53C51F-4BFF-4BA4-8FFB-96CF0FF94C98}">
      <dgm:prSet/>
      <dgm:spPr/>
      <dgm:t>
        <a:bodyPr/>
        <a:lstStyle/>
        <a:p>
          <a:endParaRPr lang="en-US">
            <a:latin typeface="BentonSansCond Book" panose="02000606040000020004" pitchFamily="50" charset="0"/>
          </a:endParaRPr>
        </a:p>
      </dgm:t>
    </dgm:pt>
    <dgm:pt modelId="{C7C49861-2E89-47EB-906A-EE16AEEA27E6}" type="sibTrans" cxnId="{1D53C51F-4BFF-4BA4-8FFB-96CF0FF94C98}">
      <dgm:prSet/>
      <dgm:spPr/>
      <dgm:t>
        <a:bodyPr/>
        <a:lstStyle/>
        <a:p>
          <a:endParaRPr lang="en-US">
            <a:latin typeface="BentonSansCond Book" panose="02000606040000020004" pitchFamily="50" charset="0"/>
          </a:endParaRPr>
        </a:p>
      </dgm:t>
    </dgm:pt>
    <dgm:pt modelId="{DE9E850D-337A-4D98-A03A-A708D0C72B01}">
      <dgm:prSet phldrT="[Text]" custT="1"/>
      <dgm:spPr/>
      <dgm:t>
        <a:bodyPr/>
        <a:lstStyle/>
        <a:p>
          <a:r>
            <a:rPr lang="en-US" sz="1600" dirty="0">
              <a:latin typeface="BentonSansCond Book" panose="02000606040000020004" pitchFamily="50" charset="0"/>
            </a:rPr>
            <a:t>RWJF Harold Amos Medical Faculty Development Program</a:t>
          </a:r>
        </a:p>
      </dgm:t>
    </dgm:pt>
    <dgm:pt modelId="{C35D3FC5-2C3A-489F-95E0-3BC0819FEAD5}" type="parTrans" cxnId="{5D4BA82A-15F2-4A3B-9696-71280F6FB913}">
      <dgm:prSet/>
      <dgm:spPr/>
      <dgm:t>
        <a:bodyPr/>
        <a:lstStyle/>
        <a:p>
          <a:endParaRPr lang="en-US"/>
        </a:p>
      </dgm:t>
    </dgm:pt>
    <dgm:pt modelId="{2E8C75C2-1600-4174-9C4E-0B36ED90F71E}" type="sibTrans" cxnId="{5D4BA82A-15F2-4A3B-9696-71280F6FB913}">
      <dgm:prSet/>
      <dgm:spPr/>
      <dgm:t>
        <a:bodyPr/>
        <a:lstStyle/>
        <a:p>
          <a:endParaRPr lang="en-US"/>
        </a:p>
      </dgm:t>
    </dgm:pt>
    <dgm:pt modelId="{F692885B-0C70-485D-8C64-8E91A64D7A23}">
      <dgm:prSet phldrT="[Text]" custT="1"/>
      <dgm:spPr/>
      <dgm:t>
        <a:bodyPr/>
        <a:lstStyle/>
        <a:p>
          <a:r>
            <a:rPr lang="en-US" sz="1600" dirty="0">
              <a:latin typeface="BentonSansCond Book" panose="02000606040000020004" pitchFamily="50" charset="0"/>
            </a:rPr>
            <a:t>Patient-Centered Outcomes Research Institute</a:t>
          </a:r>
        </a:p>
      </dgm:t>
    </dgm:pt>
    <dgm:pt modelId="{BEBFB1D9-39DE-49F9-85DE-09A3755DAD4F}" type="parTrans" cxnId="{955DA826-66F9-421B-A8A9-1A0446E1B929}">
      <dgm:prSet/>
      <dgm:spPr/>
      <dgm:t>
        <a:bodyPr/>
        <a:lstStyle/>
        <a:p>
          <a:endParaRPr lang="en-US"/>
        </a:p>
      </dgm:t>
    </dgm:pt>
    <dgm:pt modelId="{EB614CCA-83D2-496A-965A-5CD0552F5CA5}" type="sibTrans" cxnId="{955DA826-66F9-421B-A8A9-1A0446E1B929}">
      <dgm:prSet/>
      <dgm:spPr/>
      <dgm:t>
        <a:bodyPr/>
        <a:lstStyle/>
        <a:p>
          <a:endParaRPr lang="en-US"/>
        </a:p>
      </dgm:t>
    </dgm:pt>
    <dgm:pt modelId="{6D3FABAB-8FCF-4EFA-939F-3E7ADB5C44FC}">
      <dgm:prSet phldrT="[Text]" custT="1"/>
      <dgm:spPr/>
      <dgm:t>
        <a:bodyPr/>
        <a:lstStyle/>
        <a:p>
          <a:r>
            <a:rPr lang="en-US" sz="1600" dirty="0">
              <a:latin typeface="BentonSansCond Book" panose="02000606040000020004" pitchFamily="50" charset="0"/>
            </a:rPr>
            <a:t>52 Assistant and Associate Professor</a:t>
          </a:r>
        </a:p>
      </dgm:t>
    </dgm:pt>
    <dgm:pt modelId="{9AF41AFC-5C97-4F43-8529-DCDA614352A7}" type="parTrans" cxnId="{A545B898-B417-4F12-A2D7-215744286186}">
      <dgm:prSet/>
      <dgm:spPr/>
      <dgm:t>
        <a:bodyPr/>
        <a:lstStyle/>
        <a:p>
          <a:endParaRPr lang="en-US"/>
        </a:p>
      </dgm:t>
    </dgm:pt>
    <dgm:pt modelId="{66C1D2FF-A4D3-4DF3-B797-A2BB31E31944}" type="sibTrans" cxnId="{A545B898-B417-4F12-A2D7-215744286186}">
      <dgm:prSet/>
      <dgm:spPr/>
      <dgm:t>
        <a:bodyPr/>
        <a:lstStyle/>
        <a:p>
          <a:endParaRPr lang="en-US"/>
        </a:p>
      </dgm:t>
    </dgm:pt>
    <dgm:pt modelId="{8876FC34-6B05-4499-BBC1-F3C9F9184838}">
      <dgm:prSet phldrT="[Text]" custT="1"/>
      <dgm:spPr/>
      <dgm:t>
        <a:bodyPr/>
        <a:lstStyle/>
        <a:p>
          <a:r>
            <a:rPr lang="en-US" sz="1600" dirty="0">
              <a:latin typeface="BentonSansCond Book" panose="02000606040000020004" pitchFamily="50" charset="0"/>
            </a:rPr>
            <a:t>59 Assistant and Professor</a:t>
          </a:r>
        </a:p>
      </dgm:t>
    </dgm:pt>
    <dgm:pt modelId="{6A147271-B62D-4AF0-9FAA-A4307170B151}" type="parTrans" cxnId="{A58D7B80-3E08-4B4B-9366-41B8D9E980D6}">
      <dgm:prSet/>
      <dgm:spPr/>
      <dgm:t>
        <a:bodyPr/>
        <a:lstStyle/>
        <a:p>
          <a:endParaRPr lang="en-US"/>
        </a:p>
      </dgm:t>
    </dgm:pt>
    <dgm:pt modelId="{40DB427A-0DA4-45CB-AF82-7EFEA000F992}" type="sibTrans" cxnId="{A58D7B80-3E08-4B4B-9366-41B8D9E980D6}">
      <dgm:prSet/>
      <dgm:spPr/>
      <dgm:t>
        <a:bodyPr/>
        <a:lstStyle/>
        <a:p>
          <a:endParaRPr lang="en-US"/>
        </a:p>
      </dgm:t>
    </dgm:pt>
    <dgm:pt modelId="{E1AC462F-E3D1-45E9-A62A-5524DD56E0DA}">
      <dgm:prSet phldrT="[Text]" custT="1"/>
      <dgm:spPr/>
      <dgm:t>
        <a:bodyPr/>
        <a:lstStyle/>
        <a:p>
          <a:r>
            <a:rPr lang="en-US" sz="1600" dirty="0">
              <a:latin typeface="BentonSansCond Book" panose="02000606040000020004" pitchFamily="50" charset="0"/>
            </a:rPr>
            <a:t>25 Associate and Professor</a:t>
          </a:r>
        </a:p>
      </dgm:t>
    </dgm:pt>
    <dgm:pt modelId="{D669CCF8-5471-44D9-A03C-E393BBEE8DEF}" type="parTrans" cxnId="{F0C49CF2-97D5-41C6-B170-DCB6273C093E}">
      <dgm:prSet/>
      <dgm:spPr/>
      <dgm:t>
        <a:bodyPr/>
        <a:lstStyle/>
        <a:p>
          <a:endParaRPr lang="en-US"/>
        </a:p>
      </dgm:t>
    </dgm:pt>
    <dgm:pt modelId="{E8F60995-96B2-4382-A437-A305C3BC0AA2}" type="sibTrans" cxnId="{F0C49CF2-97D5-41C6-B170-DCB6273C093E}">
      <dgm:prSet/>
      <dgm:spPr/>
      <dgm:t>
        <a:bodyPr/>
        <a:lstStyle/>
        <a:p>
          <a:endParaRPr lang="en-US"/>
        </a:p>
      </dgm:t>
    </dgm:pt>
    <dgm:pt modelId="{61F93CD6-ADD7-452F-A4BA-3AB1B839C4FF}">
      <dgm:prSet phldrT="[Text]" custT="1"/>
      <dgm:spPr/>
      <dgm:t>
        <a:bodyPr/>
        <a:lstStyle/>
        <a:p>
          <a:r>
            <a:rPr lang="en-US" sz="1600" dirty="0">
              <a:latin typeface="BentonSansCond Book" panose="02000606040000020004" pitchFamily="50" charset="0"/>
            </a:rPr>
            <a:t>79 female and 57 male mentors</a:t>
          </a:r>
        </a:p>
      </dgm:t>
    </dgm:pt>
    <dgm:pt modelId="{154C1D3C-A1A8-4FAB-A5FD-52A8F61E779B}" type="parTrans" cxnId="{DBA2F04E-3E11-4291-BC42-BBB33AE431D0}">
      <dgm:prSet/>
      <dgm:spPr/>
      <dgm:t>
        <a:bodyPr/>
        <a:lstStyle/>
        <a:p>
          <a:endParaRPr lang="en-US"/>
        </a:p>
      </dgm:t>
    </dgm:pt>
    <dgm:pt modelId="{7D2F3B17-9D1D-4A03-BA9F-D80BCAAA228F}" type="sibTrans" cxnId="{DBA2F04E-3E11-4291-BC42-BBB33AE431D0}">
      <dgm:prSet/>
      <dgm:spPr/>
      <dgm:t>
        <a:bodyPr/>
        <a:lstStyle/>
        <a:p>
          <a:endParaRPr lang="en-US"/>
        </a:p>
      </dgm:t>
    </dgm:pt>
    <dgm:pt modelId="{BEF0137B-D27A-4441-9481-496C70871343}">
      <dgm:prSet phldrT="[Text]" custT="1"/>
      <dgm:spPr/>
      <dgm:t>
        <a:bodyPr/>
        <a:lstStyle/>
        <a:p>
          <a:r>
            <a:rPr lang="en-US" sz="1600" dirty="0">
              <a:latin typeface="BentonSansCond Book" panose="02000606040000020004" pitchFamily="50" charset="0"/>
            </a:rPr>
            <a:t>Artprize 2014 - $300,000</a:t>
          </a:r>
        </a:p>
      </dgm:t>
    </dgm:pt>
    <dgm:pt modelId="{FE1C3D35-C5CB-4E6F-80AE-E94F25250D8F}" type="parTrans" cxnId="{0DDB3927-3C7D-405F-8C29-34BA0227CF24}">
      <dgm:prSet/>
      <dgm:spPr/>
      <dgm:t>
        <a:bodyPr/>
        <a:lstStyle/>
        <a:p>
          <a:endParaRPr lang="en-US"/>
        </a:p>
      </dgm:t>
    </dgm:pt>
    <dgm:pt modelId="{9D5E6278-42B1-4994-B254-8DEF159021C6}" type="sibTrans" cxnId="{0DDB3927-3C7D-405F-8C29-34BA0227CF24}">
      <dgm:prSet/>
      <dgm:spPr/>
      <dgm:t>
        <a:bodyPr/>
        <a:lstStyle/>
        <a:p>
          <a:endParaRPr lang="en-US"/>
        </a:p>
      </dgm:t>
    </dgm:pt>
    <dgm:pt modelId="{3D03BBA3-2A3C-47DE-A602-8AD2D83EE881}" type="pres">
      <dgm:prSet presAssocID="{D25D3856-FC77-4BCC-BDD9-8C9EA8403682}" presName="Name0" presStyleCnt="0">
        <dgm:presLayoutVars>
          <dgm:dir/>
          <dgm:animLvl val="lvl"/>
          <dgm:resizeHandles val="exact"/>
        </dgm:presLayoutVars>
      </dgm:prSet>
      <dgm:spPr/>
      <dgm:t>
        <a:bodyPr/>
        <a:lstStyle/>
        <a:p>
          <a:endParaRPr lang="en-US"/>
        </a:p>
      </dgm:t>
    </dgm:pt>
    <dgm:pt modelId="{994A91B4-62DE-4660-B1FF-D2EFDB7D4D46}" type="pres">
      <dgm:prSet presAssocID="{5D04F33B-5719-4D34-A1C3-33EEFB0BCE20}" presName="linNode" presStyleCnt="0"/>
      <dgm:spPr/>
    </dgm:pt>
    <dgm:pt modelId="{062A9DE9-FC51-4865-9098-1E1A381327F8}" type="pres">
      <dgm:prSet presAssocID="{5D04F33B-5719-4D34-A1C3-33EEFB0BCE20}" presName="parentText" presStyleLbl="node1" presStyleIdx="0" presStyleCnt="3" custScaleX="81380">
        <dgm:presLayoutVars>
          <dgm:chMax val="1"/>
          <dgm:bulletEnabled val="1"/>
        </dgm:presLayoutVars>
      </dgm:prSet>
      <dgm:spPr/>
      <dgm:t>
        <a:bodyPr/>
        <a:lstStyle/>
        <a:p>
          <a:endParaRPr lang="en-US"/>
        </a:p>
      </dgm:t>
    </dgm:pt>
    <dgm:pt modelId="{CAD75D64-3D54-4A0F-968C-A340949DC2E5}" type="pres">
      <dgm:prSet presAssocID="{5D04F33B-5719-4D34-A1C3-33EEFB0BCE20}" presName="descendantText" presStyleLbl="alignAccFollowNode1" presStyleIdx="0" presStyleCnt="3">
        <dgm:presLayoutVars>
          <dgm:bulletEnabled val="1"/>
        </dgm:presLayoutVars>
      </dgm:prSet>
      <dgm:spPr/>
      <dgm:t>
        <a:bodyPr/>
        <a:lstStyle/>
        <a:p>
          <a:endParaRPr lang="en-US"/>
        </a:p>
      </dgm:t>
    </dgm:pt>
    <dgm:pt modelId="{55C12D34-45E8-49AB-B565-B6A0D611D20C}" type="pres">
      <dgm:prSet presAssocID="{3EBB3780-CB0C-4338-8948-76B6A7A759C9}" presName="sp" presStyleCnt="0"/>
      <dgm:spPr/>
    </dgm:pt>
    <dgm:pt modelId="{5C65153E-995D-4F1E-968B-F23D7DCF59AE}" type="pres">
      <dgm:prSet presAssocID="{2F8CEA49-76F5-4B2C-A04D-5502C179DFB6}" presName="linNode" presStyleCnt="0"/>
      <dgm:spPr/>
    </dgm:pt>
    <dgm:pt modelId="{BB042331-AA46-46E6-8C27-94674E5E66EA}" type="pres">
      <dgm:prSet presAssocID="{2F8CEA49-76F5-4B2C-A04D-5502C179DFB6}" presName="parentText" presStyleLbl="node1" presStyleIdx="1" presStyleCnt="3" custScaleX="81380">
        <dgm:presLayoutVars>
          <dgm:chMax val="1"/>
          <dgm:bulletEnabled val="1"/>
        </dgm:presLayoutVars>
      </dgm:prSet>
      <dgm:spPr/>
      <dgm:t>
        <a:bodyPr/>
        <a:lstStyle/>
        <a:p>
          <a:endParaRPr lang="en-US"/>
        </a:p>
      </dgm:t>
    </dgm:pt>
    <dgm:pt modelId="{20DAA5FC-99C9-4DA6-BABA-8BCF1CE2DF3E}" type="pres">
      <dgm:prSet presAssocID="{2F8CEA49-76F5-4B2C-A04D-5502C179DFB6}" presName="descendantText" presStyleLbl="alignAccFollowNode1" presStyleIdx="1" presStyleCnt="3">
        <dgm:presLayoutVars>
          <dgm:bulletEnabled val="1"/>
        </dgm:presLayoutVars>
      </dgm:prSet>
      <dgm:spPr/>
      <dgm:t>
        <a:bodyPr/>
        <a:lstStyle/>
        <a:p>
          <a:endParaRPr lang="en-US"/>
        </a:p>
      </dgm:t>
    </dgm:pt>
    <dgm:pt modelId="{09083009-090D-4590-8025-FB529C886838}" type="pres">
      <dgm:prSet presAssocID="{3AEAE796-2DFA-4E6A-8DB1-7AE772001671}" presName="sp" presStyleCnt="0"/>
      <dgm:spPr/>
    </dgm:pt>
    <dgm:pt modelId="{546D67B6-873A-48E5-8FB9-637B43D16458}" type="pres">
      <dgm:prSet presAssocID="{FD570546-5D47-4794-981A-1564DA9031C2}" presName="linNode" presStyleCnt="0"/>
      <dgm:spPr/>
    </dgm:pt>
    <dgm:pt modelId="{374E6E46-5023-4490-99D2-DE210D88ED76}" type="pres">
      <dgm:prSet presAssocID="{FD570546-5D47-4794-981A-1564DA9031C2}" presName="parentText" presStyleLbl="node1" presStyleIdx="2" presStyleCnt="3" custScaleX="81380">
        <dgm:presLayoutVars>
          <dgm:chMax val="1"/>
          <dgm:bulletEnabled val="1"/>
        </dgm:presLayoutVars>
      </dgm:prSet>
      <dgm:spPr/>
      <dgm:t>
        <a:bodyPr/>
        <a:lstStyle/>
        <a:p>
          <a:endParaRPr lang="en-US"/>
        </a:p>
      </dgm:t>
    </dgm:pt>
    <dgm:pt modelId="{E8447152-84BF-481C-8870-AF1D3225FD51}" type="pres">
      <dgm:prSet presAssocID="{FD570546-5D47-4794-981A-1564DA9031C2}" presName="descendantText" presStyleLbl="alignAccFollowNode1" presStyleIdx="2" presStyleCnt="3">
        <dgm:presLayoutVars>
          <dgm:bulletEnabled val="1"/>
        </dgm:presLayoutVars>
      </dgm:prSet>
      <dgm:spPr/>
      <dgm:t>
        <a:bodyPr/>
        <a:lstStyle/>
        <a:p>
          <a:endParaRPr lang="en-US"/>
        </a:p>
      </dgm:t>
    </dgm:pt>
  </dgm:ptLst>
  <dgm:cxnLst>
    <dgm:cxn modelId="{955DA826-66F9-421B-A8A9-1A0446E1B929}" srcId="{FD570546-5D47-4794-981A-1564DA9031C2}" destId="{F692885B-0C70-485D-8C64-8E91A64D7A23}" srcOrd="1" destOrd="0" parTransId="{BEBFB1D9-39DE-49F9-85DE-09A3755DAD4F}" sibTransId="{EB614CCA-83D2-496A-965A-5CD0552F5CA5}"/>
    <dgm:cxn modelId="{F1F11A1B-1DC6-4987-A3A2-05B6EEBF566F}" type="presOf" srcId="{94CEEA43-0CE3-4B00-8083-5975A579B1AB}" destId="{CAD75D64-3D54-4A0F-968C-A340949DC2E5}" srcOrd="0" destOrd="0" presId="urn:microsoft.com/office/officeart/2005/8/layout/vList5"/>
    <dgm:cxn modelId="{500D3489-8C32-4BE2-97D2-186E4D72CA70}" type="presOf" srcId="{FD570546-5D47-4794-981A-1564DA9031C2}" destId="{374E6E46-5023-4490-99D2-DE210D88ED76}" srcOrd="0" destOrd="0" presId="urn:microsoft.com/office/officeart/2005/8/layout/vList5"/>
    <dgm:cxn modelId="{65F8D576-8483-4342-94F3-90FE72D0ABA5}" srcId="{5D04F33B-5719-4D34-A1C3-33EEFB0BCE20}" destId="{94CEEA43-0CE3-4B00-8083-5975A579B1AB}" srcOrd="0" destOrd="0" parTransId="{2CE2354E-FAC6-493B-A60C-76234694148D}" sibTransId="{88FE167F-DF21-4B2F-80D6-6657A700D6A2}"/>
    <dgm:cxn modelId="{FA59A4D7-A67C-486C-8D4A-B139D60AE038}" type="presOf" srcId="{BEF0137B-D27A-4441-9481-496C70871343}" destId="{E8447152-84BF-481C-8870-AF1D3225FD51}" srcOrd="0" destOrd="3" presId="urn:microsoft.com/office/officeart/2005/8/layout/vList5"/>
    <dgm:cxn modelId="{2C103CF4-E89C-4F77-8E67-F16E97FB5C6D}" srcId="{D25D3856-FC77-4BCC-BDD9-8C9EA8403682}" destId="{5D04F33B-5719-4D34-A1C3-33EEFB0BCE20}" srcOrd="0" destOrd="0" parTransId="{8202C7DD-EABF-4B28-AD51-9B9BF2D19124}" sibTransId="{3EBB3780-CB0C-4338-8948-76B6A7A759C9}"/>
    <dgm:cxn modelId="{0DDB3927-3C7D-405F-8C29-34BA0227CF24}" srcId="{FD570546-5D47-4794-981A-1564DA9031C2}" destId="{BEF0137B-D27A-4441-9481-496C70871343}" srcOrd="3" destOrd="0" parTransId="{FE1C3D35-C5CB-4E6F-80AE-E94F25250D8F}" sibTransId="{9D5E6278-42B1-4994-B254-8DEF159021C6}"/>
    <dgm:cxn modelId="{B2146F22-00BA-4B2D-A71E-056859754C4B}" type="presOf" srcId="{F692885B-0C70-485D-8C64-8E91A64D7A23}" destId="{E8447152-84BF-481C-8870-AF1D3225FD51}" srcOrd="0" destOrd="1" presId="urn:microsoft.com/office/officeart/2005/8/layout/vList5"/>
    <dgm:cxn modelId="{BFBB2102-2832-4F47-9619-A5167727C3DD}" type="presOf" srcId="{E1AC462F-E3D1-45E9-A62A-5524DD56E0DA}" destId="{CAD75D64-3D54-4A0F-968C-A340949DC2E5}" srcOrd="0" destOrd="3" presId="urn:microsoft.com/office/officeart/2005/8/layout/vList5"/>
    <dgm:cxn modelId="{1F949085-F963-4903-88A4-0BACF3375202}" type="presOf" srcId="{2F8CEA49-76F5-4B2C-A04D-5502C179DFB6}" destId="{BB042331-AA46-46E6-8C27-94674E5E66EA}" srcOrd="0" destOrd="0" presId="urn:microsoft.com/office/officeart/2005/8/layout/vList5"/>
    <dgm:cxn modelId="{5863C2F0-8591-486E-B499-E90B87127EE4}" srcId="{2F8CEA49-76F5-4B2C-A04D-5502C179DFB6}" destId="{47C8D066-5167-4578-B117-3717AB8D589C}" srcOrd="0" destOrd="0" parTransId="{29CC9949-6A1C-426F-9BE1-8D040B1B10CE}" sibTransId="{031202D1-7855-4C33-B628-54445B0CD412}"/>
    <dgm:cxn modelId="{FCC44105-8021-4DC0-992F-770BAE1FE9DE}" srcId="{D25D3856-FC77-4BCC-BDD9-8C9EA8403682}" destId="{2F8CEA49-76F5-4B2C-A04D-5502C179DFB6}" srcOrd="1" destOrd="0" parTransId="{C9A234A4-C288-47B4-966E-9BB917FD2A70}" sibTransId="{3AEAE796-2DFA-4E6A-8DB1-7AE772001671}"/>
    <dgm:cxn modelId="{2C7787D4-F06C-49C4-A01D-91519C9C9E32}" type="presOf" srcId="{6D3FABAB-8FCF-4EFA-939F-3E7ADB5C44FC}" destId="{CAD75D64-3D54-4A0F-968C-A340949DC2E5}" srcOrd="0" destOrd="1" presId="urn:microsoft.com/office/officeart/2005/8/layout/vList5"/>
    <dgm:cxn modelId="{30FEF60F-A41E-4652-AEAC-D0B5B5E035B8}" type="presOf" srcId="{8876FC34-6B05-4499-BBC1-F3C9F9184838}" destId="{CAD75D64-3D54-4A0F-968C-A340949DC2E5}" srcOrd="0" destOrd="2" presId="urn:microsoft.com/office/officeart/2005/8/layout/vList5"/>
    <dgm:cxn modelId="{7C191814-F697-4B4B-A1D0-71094C409F56}" type="presOf" srcId="{5D04F33B-5719-4D34-A1C3-33EEFB0BCE20}" destId="{062A9DE9-FC51-4865-9098-1E1A381327F8}" srcOrd="0" destOrd="0" presId="urn:microsoft.com/office/officeart/2005/8/layout/vList5"/>
    <dgm:cxn modelId="{9B08F3AE-6C16-4D2A-AD37-B0019BFA1C3A}" type="presOf" srcId="{D25D3856-FC77-4BCC-BDD9-8C9EA8403682}" destId="{3D03BBA3-2A3C-47DE-A602-8AD2D83EE881}" srcOrd="0" destOrd="0" presId="urn:microsoft.com/office/officeart/2005/8/layout/vList5"/>
    <dgm:cxn modelId="{A58D7B80-3E08-4B4B-9366-41B8D9E980D6}" srcId="{5D04F33B-5719-4D34-A1C3-33EEFB0BCE20}" destId="{8876FC34-6B05-4499-BBC1-F3C9F9184838}" srcOrd="2" destOrd="0" parTransId="{6A147271-B62D-4AF0-9FAA-A4307170B151}" sibTransId="{40DB427A-0DA4-45CB-AF82-7EFEA000F992}"/>
    <dgm:cxn modelId="{A545B898-B417-4F12-A2D7-215744286186}" srcId="{5D04F33B-5719-4D34-A1C3-33EEFB0BCE20}" destId="{6D3FABAB-8FCF-4EFA-939F-3E7ADB5C44FC}" srcOrd="1" destOrd="0" parTransId="{9AF41AFC-5C97-4F43-8529-DCDA614352A7}" sibTransId="{66C1D2FF-A4D3-4DF3-B797-A2BB31E31944}"/>
    <dgm:cxn modelId="{F6A00322-F185-4E16-A431-153F072406B6}" type="presOf" srcId="{47C8D066-5167-4578-B117-3717AB8D589C}" destId="{20DAA5FC-99C9-4DA6-BABA-8BCF1CE2DF3E}" srcOrd="0" destOrd="0" presId="urn:microsoft.com/office/officeart/2005/8/layout/vList5"/>
    <dgm:cxn modelId="{AA1E327E-8507-42D6-915A-C58303AE343C}" type="presOf" srcId="{E9BB11BA-D09A-4312-80A5-2D823099EC7B}" destId="{E8447152-84BF-481C-8870-AF1D3225FD51}" srcOrd="0" destOrd="0" presId="urn:microsoft.com/office/officeart/2005/8/layout/vList5"/>
    <dgm:cxn modelId="{9855D228-EEA3-4108-9C39-7F3037853506}" srcId="{D25D3856-FC77-4BCC-BDD9-8C9EA8403682}" destId="{FD570546-5D47-4794-981A-1564DA9031C2}" srcOrd="2" destOrd="0" parTransId="{272F70B4-E0F6-4BD0-912E-8F99F68ED204}" sibTransId="{4D00CF20-98B2-48E8-85A3-D99E18DA96E3}"/>
    <dgm:cxn modelId="{B594B80C-9D41-4DF0-A4B8-D38B5C8A3C58}" type="presOf" srcId="{61F93CD6-ADD7-452F-A4BA-3AB1B839C4FF}" destId="{20DAA5FC-99C9-4DA6-BABA-8BCF1CE2DF3E}" srcOrd="0" destOrd="1" presId="urn:microsoft.com/office/officeart/2005/8/layout/vList5"/>
    <dgm:cxn modelId="{5D4BA82A-15F2-4A3B-9696-71280F6FB913}" srcId="{FD570546-5D47-4794-981A-1564DA9031C2}" destId="{DE9E850D-337A-4D98-A03A-A708D0C72B01}" srcOrd="2" destOrd="0" parTransId="{C35D3FC5-2C3A-489F-95E0-3BC0819FEAD5}" sibTransId="{2E8C75C2-1600-4174-9C4E-0B36ED90F71E}"/>
    <dgm:cxn modelId="{CD415629-27D1-4DBD-B8D1-910B1AC03DD0}" type="presOf" srcId="{DE9E850D-337A-4D98-A03A-A708D0C72B01}" destId="{E8447152-84BF-481C-8870-AF1D3225FD51}" srcOrd="0" destOrd="2" presId="urn:microsoft.com/office/officeart/2005/8/layout/vList5"/>
    <dgm:cxn modelId="{1D53C51F-4BFF-4BA4-8FFB-96CF0FF94C98}" srcId="{FD570546-5D47-4794-981A-1564DA9031C2}" destId="{E9BB11BA-D09A-4312-80A5-2D823099EC7B}" srcOrd="0" destOrd="0" parTransId="{3799AD62-9277-46DE-A659-90405E3AD997}" sibTransId="{C7C49861-2E89-47EB-906A-EE16AEEA27E6}"/>
    <dgm:cxn modelId="{F0C49CF2-97D5-41C6-B170-DCB6273C093E}" srcId="{5D04F33B-5719-4D34-A1C3-33EEFB0BCE20}" destId="{E1AC462F-E3D1-45E9-A62A-5524DD56E0DA}" srcOrd="3" destOrd="0" parTransId="{D669CCF8-5471-44D9-A03C-E393BBEE8DEF}" sibTransId="{E8F60995-96B2-4382-A437-A305C3BC0AA2}"/>
    <dgm:cxn modelId="{DBA2F04E-3E11-4291-BC42-BBB33AE431D0}" srcId="{2F8CEA49-76F5-4B2C-A04D-5502C179DFB6}" destId="{61F93CD6-ADD7-452F-A4BA-3AB1B839C4FF}" srcOrd="1" destOrd="0" parTransId="{154C1D3C-A1A8-4FAB-A5FD-52A8F61E779B}" sibTransId="{7D2F3B17-9D1D-4A03-BA9F-D80BCAAA228F}"/>
    <dgm:cxn modelId="{353E7E99-781E-4928-BCC7-31F313571E34}" type="presParOf" srcId="{3D03BBA3-2A3C-47DE-A602-8AD2D83EE881}" destId="{994A91B4-62DE-4660-B1FF-D2EFDB7D4D46}" srcOrd="0" destOrd="0" presId="urn:microsoft.com/office/officeart/2005/8/layout/vList5"/>
    <dgm:cxn modelId="{A7E40DFD-320E-4D56-839E-259A6E87BC94}" type="presParOf" srcId="{994A91B4-62DE-4660-B1FF-D2EFDB7D4D46}" destId="{062A9DE9-FC51-4865-9098-1E1A381327F8}" srcOrd="0" destOrd="0" presId="urn:microsoft.com/office/officeart/2005/8/layout/vList5"/>
    <dgm:cxn modelId="{489355FE-3BB6-4478-B73B-6CBFA6DBA133}" type="presParOf" srcId="{994A91B4-62DE-4660-B1FF-D2EFDB7D4D46}" destId="{CAD75D64-3D54-4A0F-968C-A340949DC2E5}" srcOrd="1" destOrd="0" presId="urn:microsoft.com/office/officeart/2005/8/layout/vList5"/>
    <dgm:cxn modelId="{114D0E05-434A-4B95-AAFF-9842F6260B59}" type="presParOf" srcId="{3D03BBA3-2A3C-47DE-A602-8AD2D83EE881}" destId="{55C12D34-45E8-49AB-B565-B6A0D611D20C}" srcOrd="1" destOrd="0" presId="urn:microsoft.com/office/officeart/2005/8/layout/vList5"/>
    <dgm:cxn modelId="{D670FA5C-7B68-42C6-B984-2252C8A99E41}" type="presParOf" srcId="{3D03BBA3-2A3C-47DE-A602-8AD2D83EE881}" destId="{5C65153E-995D-4F1E-968B-F23D7DCF59AE}" srcOrd="2" destOrd="0" presId="urn:microsoft.com/office/officeart/2005/8/layout/vList5"/>
    <dgm:cxn modelId="{A67A5676-F672-44D9-9C1F-7E799FEA5B88}" type="presParOf" srcId="{5C65153E-995D-4F1E-968B-F23D7DCF59AE}" destId="{BB042331-AA46-46E6-8C27-94674E5E66EA}" srcOrd="0" destOrd="0" presId="urn:microsoft.com/office/officeart/2005/8/layout/vList5"/>
    <dgm:cxn modelId="{0AF3B6B9-C283-4974-99E5-F7430737AFE0}" type="presParOf" srcId="{5C65153E-995D-4F1E-968B-F23D7DCF59AE}" destId="{20DAA5FC-99C9-4DA6-BABA-8BCF1CE2DF3E}" srcOrd="1" destOrd="0" presId="urn:microsoft.com/office/officeart/2005/8/layout/vList5"/>
    <dgm:cxn modelId="{FB7A9F01-2383-411E-BD82-BDB87838F506}" type="presParOf" srcId="{3D03BBA3-2A3C-47DE-A602-8AD2D83EE881}" destId="{09083009-090D-4590-8025-FB529C886838}" srcOrd="3" destOrd="0" presId="urn:microsoft.com/office/officeart/2005/8/layout/vList5"/>
    <dgm:cxn modelId="{022CA97A-4D72-4616-B241-34903E015C13}" type="presParOf" srcId="{3D03BBA3-2A3C-47DE-A602-8AD2D83EE881}" destId="{546D67B6-873A-48E5-8FB9-637B43D16458}" srcOrd="4" destOrd="0" presId="urn:microsoft.com/office/officeart/2005/8/layout/vList5"/>
    <dgm:cxn modelId="{CF6C97CC-37E7-4857-B226-9ED9FBAEEC4A}" type="presParOf" srcId="{546D67B6-873A-48E5-8FB9-637B43D16458}" destId="{374E6E46-5023-4490-99D2-DE210D88ED76}" srcOrd="0" destOrd="0" presId="urn:microsoft.com/office/officeart/2005/8/layout/vList5"/>
    <dgm:cxn modelId="{F3C2E1F4-07FC-41F8-AC31-62CDB31E4991}" type="presParOf" srcId="{546D67B6-873A-48E5-8FB9-637B43D16458}" destId="{E8447152-84BF-481C-8870-AF1D3225FD5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3BFA30-2CB5-45E2-A1D2-8D7FAD64D27F}">
      <dsp:nvSpPr>
        <dsp:cNvPr id="0" name=""/>
        <dsp:cNvSpPr/>
      </dsp:nvSpPr>
      <dsp:spPr>
        <a:xfrm>
          <a:off x="2238" y="252855"/>
          <a:ext cx="2182415" cy="850805"/>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kern="1200" dirty="0">
              <a:latin typeface="BentonSansCond Book" panose="02000606040000020004" pitchFamily="50" charset="0"/>
            </a:rPr>
            <a:t>Desired Outcomes for Women and URM Faculty</a:t>
          </a:r>
        </a:p>
      </dsp:txBody>
      <dsp:txXfrm>
        <a:off x="2238" y="252855"/>
        <a:ext cx="2182415" cy="850805"/>
      </dsp:txXfrm>
    </dsp:sp>
    <dsp:sp modelId="{978A8135-0496-4AAB-81F9-03B34D841456}">
      <dsp:nvSpPr>
        <dsp:cNvPr id="0" name=""/>
        <dsp:cNvSpPr/>
      </dsp:nvSpPr>
      <dsp:spPr>
        <a:xfrm>
          <a:off x="2238" y="1103660"/>
          <a:ext cx="2182415" cy="3480316"/>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b="0" kern="1200" dirty="0">
              <a:latin typeface="BentonSansCond Book" panose="02000606040000020004" pitchFamily="50" charset="0"/>
            </a:rPr>
            <a:t>Become more </a:t>
          </a:r>
          <a:r>
            <a:rPr lang="en-US" sz="1800" b="0" u="sng" kern="1200" dirty="0">
              <a:latin typeface="BentonSansCond Book" panose="02000606040000020004" pitchFamily="50" charset="0"/>
            </a:rPr>
            <a:t>productive researchers</a:t>
          </a:r>
        </a:p>
        <a:p>
          <a:pPr marL="171450" lvl="1" indent="-171450" algn="l" defTabSz="800100">
            <a:lnSpc>
              <a:spcPct val="90000"/>
            </a:lnSpc>
            <a:spcBef>
              <a:spcPct val="0"/>
            </a:spcBef>
            <a:spcAft>
              <a:spcPct val="15000"/>
            </a:spcAft>
            <a:buChar char="••"/>
          </a:pPr>
          <a:r>
            <a:rPr lang="en-US" sz="1800" b="0" kern="1200" dirty="0">
              <a:latin typeface="BentonSansCond Book" panose="02000606040000020004" pitchFamily="50" charset="0"/>
            </a:rPr>
            <a:t>Be </a:t>
          </a:r>
          <a:r>
            <a:rPr lang="en-US" sz="1800" b="0" u="sng" kern="1200" dirty="0">
              <a:latin typeface="BentonSansCond Book" panose="02000606040000020004" pitchFamily="50" charset="0"/>
            </a:rPr>
            <a:t>promoted and tenured</a:t>
          </a:r>
        </a:p>
        <a:p>
          <a:pPr marL="171450" lvl="1" indent="-171450" algn="l" defTabSz="800100">
            <a:lnSpc>
              <a:spcPct val="90000"/>
            </a:lnSpc>
            <a:spcBef>
              <a:spcPct val="0"/>
            </a:spcBef>
            <a:spcAft>
              <a:spcPct val="15000"/>
            </a:spcAft>
            <a:buChar char="••"/>
          </a:pPr>
          <a:r>
            <a:rPr lang="en-US" sz="1800" b="0" kern="1200" dirty="0">
              <a:latin typeface="BentonSansCond Book" panose="02000606040000020004" pitchFamily="50" charset="0"/>
            </a:rPr>
            <a:t>Pursue and receive </a:t>
          </a:r>
          <a:r>
            <a:rPr lang="en-US" sz="1800" b="0" u="sng" kern="1200" dirty="0">
              <a:latin typeface="BentonSansCond Book" panose="02000606040000020004" pitchFamily="50" charset="0"/>
            </a:rPr>
            <a:t>external funding </a:t>
          </a:r>
          <a:r>
            <a:rPr lang="en-US" sz="1800" b="0" kern="1200" dirty="0">
              <a:latin typeface="BentonSansCond Book" panose="02000606040000020004" pitchFamily="50" charset="0"/>
            </a:rPr>
            <a:t>for research &amp; scholarship</a:t>
          </a:r>
        </a:p>
      </dsp:txBody>
      <dsp:txXfrm>
        <a:off x="2238" y="1103660"/>
        <a:ext cx="2182415" cy="3480316"/>
      </dsp:txXfrm>
    </dsp:sp>
    <dsp:sp modelId="{2BB7A268-3098-430F-ADBF-A729D8BCA1D7}">
      <dsp:nvSpPr>
        <dsp:cNvPr id="0" name=""/>
        <dsp:cNvSpPr/>
      </dsp:nvSpPr>
      <dsp:spPr>
        <a:xfrm>
          <a:off x="2490192" y="252855"/>
          <a:ext cx="2182415" cy="850805"/>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kern="1200" dirty="0">
              <a:latin typeface="BentonSansCond Book" panose="02000606040000020004" pitchFamily="50" charset="0"/>
            </a:rPr>
            <a:t>Organizational Benefits</a:t>
          </a:r>
        </a:p>
      </dsp:txBody>
      <dsp:txXfrm>
        <a:off x="2490192" y="252855"/>
        <a:ext cx="2182415" cy="850805"/>
      </dsp:txXfrm>
    </dsp:sp>
    <dsp:sp modelId="{74FA8509-0DE9-470C-B79A-292A41EE7437}">
      <dsp:nvSpPr>
        <dsp:cNvPr id="0" name=""/>
        <dsp:cNvSpPr/>
      </dsp:nvSpPr>
      <dsp:spPr>
        <a:xfrm>
          <a:off x="2490192" y="1103660"/>
          <a:ext cx="2182415" cy="3480316"/>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u="sng" kern="1200" dirty="0">
              <a:latin typeface="BentonSansCond Book" panose="02000606040000020004" pitchFamily="50" charset="0"/>
            </a:rPr>
            <a:t>Retention</a:t>
          </a:r>
          <a:r>
            <a:rPr lang="en-US" sz="1600" kern="1200" dirty="0">
              <a:latin typeface="BentonSansCond Book" panose="02000606040000020004" pitchFamily="50" charset="0"/>
            </a:rPr>
            <a:t> of women and URM </a:t>
          </a:r>
          <a:r>
            <a:rPr lang="en-US" sz="1600" kern="1200" dirty="0" smtClean="0">
              <a:latin typeface="BentonSansCond Book" panose="02000606040000020004" pitchFamily="50" charset="0"/>
            </a:rPr>
            <a:t>faculty (Strategic Goal#10 – Develop our Faculty and Staff)</a:t>
          </a:r>
          <a:endParaRPr lang="en-US" sz="1600" kern="1200" dirty="0">
            <a:latin typeface="BentonSansCond Book" panose="02000606040000020004" pitchFamily="50" charset="0"/>
          </a:endParaRPr>
        </a:p>
        <a:p>
          <a:pPr marL="171450" lvl="1" indent="-171450" algn="l" defTabSz="711200">
            <a:lnSpc>
              <a:spcPct val="90000"/>
            </a:lnSpc>
            <a:spcBef>
              <a:spcPct val="0"/>
            </a:spcBef>
            <a:spcAft>
              <a:spcPct val="15000"/>
            </a:spcAft>
            <a:buChar char="••"/>
          </a:pPr>
          <a:r>
            <a:rPr lang="en-US" sz="1600" kern="1200" dirty="0" smtClean="0">
              <a:latin typeface="BentonSansCond Book" panose="02000606040000020004" pitchFamily="50" charset="0"/>
            </a:rPr>
            <a:t>Support of cultural and gender </a:t>
          </a:r>
          <a:r>
            <a:rPr lang="en-US" sz="1600" u="sng" kern="1200" dirty="0" smtClean="0">
              <a:latin typeface="BentonSansCond Book" panose="02000606040000020004" pitchFamily="50" charset="0"/>
            </a:rPr>
            <a:t>diversity (Strategic Goal #9 – Promote an Inclusive Campus Climate)</a:t>
          </a:r>
          <a:endParaRPr lang="en-US" sz="1600" kern="1200" dirty="0">
            <a:latin typeface="BentonSansCond Book" panose="02000606040000020004" pitchFamily="50" charset="0"/>
          </a:endParaRPr>
        </a:p>
        <a:p>
          <a:pPr marL="171450" lvl="1" indent="-171450" algn="l" defTabSz="711200">
            <a:lnSpc>
              <a:spcPct val="90000"/>
            </a:lnSpc>
            <a:spcBef>
              <a:spcPct val="0"/>
            </a:spcBef>
            <a:spcAft>
              <a:spcPct val="15000"/>
            </a:spcAft>
            <a:buChar char="••"/>
          </a:pPr>
          <a:r>
            <a:rPr lang="en-US" sz="1600" u="sng" kern="1200" dirty="0" smtClean="0">
              <a:latin typeface="BentonSansCond Book" panose="02000606040000020004" pitchFamily="50" charset="0"/>
            </a:rPr>
            <a:t>Development</a:t>
          </a:r>
          <a:r>
            <a:rPr lang="en-US" sz="1600" kern="1200" dirty="0" smtClean="0">
              <a:latin typeface="BentonSansCond Book" panose="02000606040000020004" pitchFamily="50" charset="0"/>
            </a:rPr>
            <a:t> of researcher/ scientists and researcher/scholars</a:t>
          </a:r>
          <a:endParaRPr lang="en-US" sz="1600" u="sng" kern="1200" dirty="0" smtClean="0">
            <a:latin typeface="BentonSansCond Book" panose="02000606040000020004" pitchFamily="50" charset="0"/>
          </a:endParaRPr>
        </a:p>
        <a:p>
          <a:pPr marL="171450" lvl="1" indent="-171450" algn="l" defTabSz="711200">
            <a:lnSpc>
              <a:spcPct val="90000"/>
            </a:lnSpc>
            <a:spcBef>
              <a:spcPct val="0"/>
            </a:spcBef>
            <a:spcAft>
              <a:spcPct val="15000"/>
            </a:spcAft>
            <a:buChar char="••"/>
          </a:pPr>
          <a:r>
            <a:rPr lang="en-US" sz="1600" kern="1200" dirty="0">
              <a:latin typeface="BentonSansCond Book" panose="02000606040000020004" pitchFamily="50" charset="0"/>
            </a:rPr>
            <a:t>Increase in </a:t>
          </a:r>
          <a:r>
            <a:rPr lang="en-US" sz="1600" u="sng" kern="1200" dirty="0">
              <a:latin typeface="BentonSansCond Book" panose="02000606040000020004" pitchFamily="50" charset="0"/>
            </a:rPr>
            <a:t>external funding</a:t>
          </a:r>
          <a:r>
            <a:rPr lang="en-US" sz="1600" kern="1200" dirty="0">
              <a:latin typeface="BentonSansCond Book" panose="02000606040000020004" pitchFamily="50" charset="0"/>
            </a:rPr>
            <a:t> for university </a:t>
          </a:r>
        </a:p>
      </dsp:txBody>
      <dsp:txXfrm>
        <a:off x="2490192" y="1103660"/>
        <a:ext cx="2182415" cy="3480316"/>
      </dsp:txXfrm>
    </dsp:sp>
    <dsp:sp modelId="{71B67185-8AE9-48E4-814C-E09E2C043CDF}">
      <dsp:nvSpPr>
        <dsp:cNvPr id="0" name=""/>
        <dsp:cNvSpPr/>
      </dsp:nvSpPr>
      <dsp:spPr>
        <a:xfrm>
          <a:off x="4978146" y="252855"/>
          <a:ext cx="2182415" cy="850805"/>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kern="1200" dirty="0">
              <a:latin typeface="BentonSansCond Book" panose="02000606040000020004" pitchFamily="50" charset="0"/>
            </a:rPr>
            <a:t>Program Structure</a:t>
          </a:r>
        </a:p>
      </dsp:txBody>
      <dsp:txXfrm>
        <a:off x="4978146" y="252855"/>
        <a:ext cx="2182415" cy="850805"/>
      </dsp:txXfrm>
    </dsp:sp>
    <dsp:sp modelId="{F737CB18-8417-4E27-8882-C8B5BA98AB72}">
      <dsp:nvSpPr>
        <dsp:cNvPr id="0" name=""/>
        <dsp:cNvSpPr/>
      </dsp:nvSpPr>
      <dsp:spPr>
        <a:xfrm>
          <a:off x="4980384" y="1074147"/>
          <a:ext cx="2182415" cy="3480316"/>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u="sng" kern="1200" dirty="0">
              <a:latin typeface="BentonSansCond Book" panose="02000606040000020004" pitchFamily="50" charset="0"/>
            </a:rPr>
            <a:t>Complements</a:t>
          </a:r>
          <a:r>
            <a:rPr lang="en-US" sz="1600" kern="1200" dirty="0">
              <a:latin typeface="BentonSansCond Book" panose="02000606040000020004" pitchFamily="50" charset="0"/>
            </a:rPr>
            <a:t> informal mentoring or departmental mentoring </a:t>
          </a:r>
        </a:p>
        <a:p>
          <a:pPr marL="171450" lvl="1" indent="-171450" algn="l" defTabSz="711200">
            <a:lnSpc>
              <a:spcPct val="90000"/>
            </a:lnSpc>
            <a:spcBef>
              <a:spcPct val="0"/>
            </a:spcBef>
            <a:spcAft>
              <a:spcPct val="15000"/>
            </a:spcAft>
            <a:buChar char="••"/>
          </a:pPr>
          <a:r>
            <a:rPr lang="en-US" sz="1600" u="sng" kern="1200" dirty="0">
              <a:latin typeface="BentonSansCond Book" panose="02000606040000020004" pitchFamily="50" charset="0"/>
            </a:rPr>
            <a:t>Time-limited </a:t>
          </a:r>
        </a:p>
        <a:p>
          <a:pPr marL="171450" lvl="1" indent="-171450" algn="l" defTabSz="711200">
            <a:lnSpc>
              <a:spcPct val="90000"/>
            </a:lnSpc>
            <a:spcBef>
              <a:spcPct val="0"/>
            </a:spcBef>
            <a:spcAft>
              <a:spcPct val="15000"/>
            </a:spcAft>
            <a:buChar char="••"/>
          </a:pPr>
          <a:r>
            <a:rPr lang="en-US" sz="1600" u="sng" kern="1200" dirty="0">
              <a:latin typeface="BentonSansCond Book" panose="02000606040000020004" pitchFamily="50" charset="0"/>
            </a:rPr>
            <a:t>Incentivized </a:t>
          </a:r>
        </a:p>
        <a:p>
          <a:pPr marL="171450" lvl="1" indent="-171450" algn="l" defTabSz="711200">
            <a:lnSpc>
              <a:spcPct val="90000"/>
            </a:lnSpc>
            <a:spcBef>
              <a:spcPct val="0"/>
            </a:spcBef>
            <a:spcAft>
              <a:spcPct val="15000"/>
            </a:spcAft>
            <a:buChar char="••"/>
          </a:pPr>
          <a:r>
            <a:rPr lang="en-US" sz="1600" u="sng" kern="1200" dirty="0">
              <a:latin typeface="BentonSansCond Book" panose="02000606040000020004" pitchFamily="50" charset="0"/>
            </a:rPr>
            <a:t>Intentional</a:t>
          </a:r>
          <a:r>
            <a:rPr lang="en-US" sz="1600" kern="1200" dirty="0">
              <a:latin typeface="BentonSansCond Book" panose="02000606040000020004" pitchFamily="50" charset="0"/>
            </a:rPr>
            <a:t> and Purposeful </a:t>
          </a:r>
        </a:p>
        <a:p>
          <a:pPr marL="171450" lvl="1" indent="-171450" algn="l" defTabSz="711200">
            <a:lnSpc>
              <a:spcPct val="90000"/>
            </a:lnSpc>
            <a:spcBef>
              <a:spcPct val="0"/>
            </a:spcBef>
            <a:spcAft>
              <a:spcPct val="15000"/>
            </a:spcAft>
            <a:buChar char="••"/>
          </a:pPr>
          <a:r>
            <a:rPr lang="en-US" sz="1600" u="sng" kern="1200" dirty="0">
              <a:latin typeface="BentonSansCond Book" panose="02000606040000020004" pitchFamily="50" charset="0"/>
            </a:rPr>
            <a:t>Structured </a:t>
          </a:r>
        </a:p>
        <a:p>
          <a:pPr marL="171450" lvl="1" indent="-171450" algn="l" defTabSz="711200">
            <a:lnSpc>
              <a:spcPct val="90000"/>
            </a:lnSpc>
            <a:spcBef>
              <a:spcPct val="0"/>
            </a:spcBef>
            <a:spcAft>
              <a:spcPct val="15000"/>
            </a:spcAft>
            <a:buChar char="••"/>
          </a:pPr>
          <a:r>
            <a:rPr lang="en-US" sz="1600" kern="1200" dirty="0">
              <a:latin typeface="BentonSansCond Book" panose="02000606040000020004" pitchFamily="50" charset="0"/>
            </a:rPr>
            <a:t>Fosters </a:t>
          </a:r>
          <a:r>
            <a:rPr lang="en-US" sz="1600" u="sng" kern="1200" dirty="0">
              <a:latin typeface="BentonSansCond Book" panose="02000606040000020004" pitchFamily="50" charset="0"/>
            </a:rPr>
            <a:t>Accountability</a:t>
          </a:r>
          <a:r>
            <a:rPr lang="en-US" sz="1600" kern="1200" dirty="0">
              <a:latin typeface="BentonSansCond Book" panose="02000606040000020004" pitchFamily="50" charset="0"/>
            </a:rPr>
            <a:t> </a:t>
          </a:r>
        </a:p>
        <a:p>
          <a:pPr marL="171450" lvl="1" indent="-171450" algn="l" defTabSz="711200">
            <a:lnSpc>
              <a:spcPct val="90000"/>
            </a:lnSpc>
            <a:spcBef>
              <a:spcPct val="0"/>
            </a:spcBef>
            <a:spcAft>
              <a:spcPct val="15000"/>
            </a:spcAft>
            <a:buChar char="••"/>
          </a:pPr>
          <a:r>
            <a:rPr lang="en-US" sz="1600" kern="1200" dirty="0">
              <a:latin typeface="BentonSansCond Book" panose="02000606040000020004" pitchFamily="50" charset="0"/>
            </a:rPr>
            <a:t>Designated </a:t>
          </a:r>
          <a:r>
            <a:rPr lang="en-US" sz="1600" u="sng" kern="1200" dirty="0">
              <a:latin typeface="BentonSansCond Book" panose="02000606040000020004" pitchFamily="50" charset="0"/>
            </a:rPr>
            <a:t>Outcomes</a:t>
          </a:r>
        </a:p>
      </dsp:txBody>
      <dsp:txXfrm>
        <a:off x="4980384" y="1074147"/>
        <a:ext cx="2182415" cy="34803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D75D64-3D54-4A0F-968C-A340949DC2E5}">
      <dsp:nvSpPr>
        <dsp:cNvPr id="0" name=""/>
        <dsp:cNvSpPr/>
      </dsp:nvSpPr>
      <dsp:spPr>
        <a:xfrm rot="5400000">
          <a:off x="4381829" y="-1641525"/>
          <a:ext cx="1390123" cy="502597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solidFill>
                <a:schemeClr val="tx1"/>
              </a:solidFill>
              <a:latin typeface="BentonSansCond Book" panose="02000606040000020004" pitchFamily="50" charset="0"/>
            </a:rPr>
            <a:t>Historically underrepresented and/or excluded populations of </a:t>
          </a:r>
          <a:r>
            <a:rPr lang="en-US" sz="1600" b="1" kern="1200" dirty="0" smtClean="0">
              <a:solidFill>
                <a:schemeClr val="tx1"/>
              </a:solidFill>
              <a:latin typeface="BentonSansCond Book" panose="02000606040000020004" pitchFamily="50" charset="0"/>
            </a:rPr>
            <a:t>Assistant </a:t>
          </a:r>
          <a:r>
            <a:rPr lang="en-US" sz="1600" b="1" kern="1200" dirty="0">
              <a:solidFill>
                <a:schemeClr val="tx1"/>
              </a:solidFill>
              <a:latin typeface="BentonSansCond Book" panose="02000606040000020004" pitchFamily="50" charset="0"/>
            </a:rPr>
            <a:t>Professors </a:t>
          </a:r>
          <a:r>
            <a:rPr lang="en-US" sz="1600" kern="1200" dirty="0">
              <a:solidFill>
                <a:schemeClr val="tx1"/>
              </a:solidFill>
              <a:latin typeface="BentonSansCond Book" panose="02000606040000020004" pitchFamily="50" charset="0"/>
            </a:rPr>
            <a:t>and </a:t>
          </a:r>
          <a:r>
            <a:rPr lang="en-US" sz="1600" b="1" kern="1200" dirty="0">
              <a:solidFill>
                <a:schemeClr val="tx1"/>
              </a:solidFill>
              <a:latin typeface="BentonSansCond Book" panose="02000606040000020004" pitchFamily="50" charset="0"/>
            </a:rPr>
            <a:t>untenured Associate Professors</a:t>
          </a:r>
          <a:r>
            <a:rPr lang="en-US" sz="1600" kern="1200" dirty="0">
              <a:solidFill>
                <a:schemeClr val="tx1"/>
              </a:solidFill>
              <a:latin typeface="BentonSansCond Book" panose="02000606040000020004" pitchFamily="50" charset="0"/>
            </a:rPr>
            <a:t> in tenure-track faculty positions</a:t>
          </a:r>
          <a:endParaRPr lang="en-US" sz="1600" kern="1200" dirty="0">
            <a:latin typeface="BentonSansCond Book" panose="02000606040000020004" pitchFamily="50" charset="0"/>
          </a:endParaRPr>
        </a:p>
        <a:p>
          <a:pPr marL="171450" lvl="1" indent="-171450" algn="l" defTabSz="711200">
            <a:lnSpc>
              <a:spcPct val="90000"/>
            </a:lnSpc>
            <a:spcBef>
              <a:spcPct val="0"/>
            </a:spcBef>
            <a:spcAft>
              <a:spcPct val="15000"/>
            </a:spcAft>
            <a:buChar char="••"/>
          </a:pPr>
          <a:r>
            <a:rPr lang="en-US" sz="1600" kern="1200" dirty="0" smtClean="0">
              <a:solidFill>
                <a:schemeClr val="tx1"/>
              </a:solidFill>
              <a:latin typeface="BentonSansCond Book" panose="02000606040000020004" pitchFamily="50" charset="0"/>
            </a:rPr>
            <a:t>Historically underrepresented and/or excluded populations of </a:t>
          </a:r>
          <a:r>
            <a:rPr lang="en-US" sz="1600" b="1" kern="1200" dirty="0" smtClean="0">
              <a:solidFill>
                <a:schemeClr val="tx1"/>
              </a:solidFill>
              <a:latin typeface="BentonSansCond Book" panose="02000606040000020004" pitchFamily="50" charset="0"/>
            </a:rPr>
            <a:t>Associate </a:t>
          </a:r>
          <a:r>
            <a:rPr lang="en-US" sz="1600" b="1" kern="1200" dirty="0">
              <a:solidFill>
                <a:schemeClr val="tx1"/>
              </a:solidFill>
              <a:latin typeface="BentonSansCond Book" panose="02000606040000020004" pitchFamily="50" charset="0"/>
            </a:rPr>
            <a:t>Professors in tenured </a:t>
          </a:r>
          <a:r>
            <a:rPr lang="en-US" sz="1600" kern="1200" dirty="0">
              <a:solidFill>
                <a:schemeClr val="tx1"/>
              </a:solidFill>
              <a:latin typeface="BentonSansCond Book" panose="02000606040000020004" pitchFamily="50" charset="0"/>
            </a:rPr>
            <a:t>faculty positions</a:t>
          </a:r>
          <a:endParaRPr lang="en-US" sz="1600" kern="1200" dirty="0">
            <a:latin typeface="BentonSansCond Book" panose="02000606040000020004" pitchFamily="50" charset="0"/>
          </a:endParaRPr>
        </a:p>
      </dsp:txBody>
      <dsp:txXfrm rot="-5400000">
        <a:off x="2563905" y="244259"/>
        <a:ext cx="4958112" cy="1254403"/>
      </dsp:txXfrm>
    </dsp:sp>
    <dsp:sp modelId="{062A9DE9-FC51-4865-9098-1E1A381327F8}">
      <dsp:nvSpPr>
        <dsp:cNvPr id="0" name=""/>
        <dsp:cNvSpPr/>
      </dsp:nvSpPr>
      <dsp:spPr>
        <a:xfrm>
          <a:off x="263203" y="2632"/>
          <a:ext cx="2300701" cy="173765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n-US" sz="3300" kern="1200" dirty="0">
              <a:latin typeface="BentonSansCond Book" panose="02000606040000020004" pitchFamily="50" charset="0"/>
            </a:rPr>
            <a:t>Two Categories</a:t>
          </a:r>
        </a:p>
      </dsp:txBody>
      <dsp:txXfrm>
        <a:off x="348028" y="87457"/>
        <a:ext cx="2131051" cy="1568004"/>
      </dsp:txXfrm>
    </dsp:sp>
    <dsp:sp modelId="{20DAA5FC-99C9-4DA6-BABA-8BCF1CE2DF3E}">
      <dsp:nvSpPr>
        <dsp:cNvPr id="0" name=""/>
        <dsp:cNvSpPr/>
      </dsp:nvSpPr>
      <dsp:spPr>
        <a:xfrm rot="5400000">
          <a:off x="4381829" y="183011"/>
          <a:ext cx="1390123" cy="502597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solidFill>
                <a:schemeClr val="tx1"/>
              </a:solidFill>
              <a:latin typeface="BentonSansCond Book" panose="02000606040000020004" pitchFamily="50" charset="0"/>
            </a:rPr>
            <a:t>Brief overview of research, strengths/skills, specific research and professional development needs and preferred mentor arrangement </a:t>
          </a:r>
          <a:endParaRPr lang="en-US" sz="1800" kern="1200" dirty="0">
            <a:latin typeface="BentonSansCond Book" panose="02000606040000020004" pitchFamily="50" charset="0"/>
          </a:endParaRPr>
        </a:p>
      </dsp:txBody>
      <dsp:txXfrm rot="-5400000">
        <a:off x="2563905" y="2068795"/>
        <a:ext cx="4958112" cy="1254403"/>
      </dsp:txXfrm>
    </dsp:sp>
    <dsp:sp modelId="{BB042331-AA46-46E6-8C27-94674E5E66EA}">
      <dsp:nvSpPr>
        <dsp:cNvPr id="0" name=""/>
        <dsp:cNvSpPr/>
      </dsp:nvSpPr>
      <dsp:spPr>
        <a:xfrm>
          <a:off x="263203" y="1827170"/>
          <a:ext cx="2300701" cy="173765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n-US" sz="3300" kern="1200" dirty="0">
              <a:latin typeface="BentonSansCond Book" panose="02000606040000020004" pitchFamily="50" charset="0"/>
            </a:rPr>
            <a:t>Application process and matching</a:t>
          </a:r>
        </a:p>
      </dsp:txBody>
      <dsp:txXfrm>
        <a:off x="348028" y="1911995"/>
        <a:ext cx="2131051" cy="1568004"/>
      </dsp:txXfrm>
    </dsp:sp>
    <dsp:sp modelId="{E8447152-84BF-481C-8870-AF1D3225FD51}">
      <dsp:nvSpPr>
        <dsp:cNvPr id="0" name=""/>
        <dsp:cNvSpPr/>
      </dsp:nvSpPr>
      <dsp:spPr>
        <a:xfrm rot="5400000">
          <a:off x="4381829" y="2007549"/>
          <a:ext cx="1390123" cy="502597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solidFill>
                <a:schemeClr val="tx1"/>
              </a:solidFill>
              <a:latin typeface="BentonSansCond Book" panose="02000606040000020004" pitchFamily="50" charset="0"/>
            </a:rPr>
            <a:t>2011-16: Mentees, $5000 (phased allocation); Mentors, $1000</a:t>
          </a:r>
          <a:endParaRPr lang="en-US" sz="1600" kern="1200" dirty="0">
            <a:latin typeface="BentonSansCond Book" panose="02000606040000020004" pitchFamily="50" charset="0"/>
          </a:endParaRPr>
        </a:p>
        <a:p>
          <a:pPr marL="171450" lvl="1" indent="-171450" algn="l" defTabSz="711200">
            <a:lnSpc>
              <a:spcPct val="90000"/>
            </a:lnSpc>
            <a:spcBef>
              <a:spcPct val="0"/>
            </a:spcBef>
            <a:spcAft>
              <a:spcPct val="15000"/>
            </a:spcAft>
            <a:buChar char="••"/>
          </a:pPr>
          <a:r>
            <a:rPr lang="en-US" sz="1600" kern="1200" dirty="0">
              <a:solidFill>
                <a:schemeClr val="tx1"/>
              </a:solidFill>
              <a:latin typeface="BentonSansCond Book" panose="02000606040000020004" pitchFamily="50" charset="0"/>
            </a:rPr>
            <a:t>2016 +: Mentees $10,000 (phased allocation); Mentors, $2000</a:t>
          </a:r>
          <a:endParaRPr lang="en-US" sz="1600" kern="1200" dirty="0">
            <a:latin typeface="BentonSansCond Book" panose="02000606040000020004" pitchFamily="50" charset="0"/>
          </a:endParaRPr>
        </a:p>
      </dsp:txBody>
      <dsp:txXfrm rot="-5400000">
        <a:off x="2563905" y="3893333"/>
        <a:ext cx="4958112" cy="1254403"/>
      </dsp:txXfrm>
    </dsp:sp>
    <dsp:sp modelId="{374E6E46-5023-4490-99D2-DE210D88ED76}">
      <dsp:nvSpPr>
        <dsp:cNvPr id="0" name=""/>
        <dsp:cNvSpPr/>
      </dsp:nvSpPr>
      <dsp:spPr>
        <a:xfrm>
          <a:off x="263203" y="3651708"/>
          <a:ext cx="2300701" cy="173765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n-US" sz="3300" kern="1200" dirty="0">
              <a:latin typeface="BentonSansCond Book" panose="02000606040000020004" pitchFamily="50" charset="0"/>
            </a:rPr>
            <a:t>Duration &amp; Funding</a:t>
          </a:r>
        </a:p>
      </dsp:txBody>
      <dsp:txXfrm>
        <a:off x="348028" y="3736533"/>
        <a:ext cx="2131051" cy="156800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EC5E74-AD6A-42BF-A5E1-45934E06515F}">
      <dsp:nvSpPr>
        <dsp:cNvPr id="0" name=""/>
        <dsp:cNvSpPr/>
      </dsp:nvSpPr>
      <dsp:spPr>
        <a:xfrm rot="5400000">
          <a:off x="4114849" y="-1310372"/>
          <a:ext cx="1924084" cy="502597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solidFill>
                <a:schemeClr val="tx1"/>
              </a:solidFill>
              <a:latin typeface="BentonSansCond Book" panose="02000606040000020004" pitchFamily="50" charset="0"/>
            </a:rPr>
            <a:t>Orientation, goals/ objectives/plan, meet 30 hours, mid-program gathering, end-of-program gathering, and final report </a:t>
          </a:r>
          <a:endParaRPr lang="en-US" sz="1800" kern="1200" dirty="0">
            <a:latin typeface="BentonSansCond Book" panose="02000606040000020004" pitchFamily="50" charset="0"/>
          </a:endParaRPr>
        </a:p>
        <a:p>
          <a:pPr marL="171450" lvl="1" indent="-171450" algn="l" defTabSz="800100">
            <a:lnSpc>
              <a:spcPct val="90000"/>
            </a:lnSpc>
            <a:spcBef>
              <a:spcPct val="0"/>
            </a:spcBef>
            <a:spcAft>
              <a:spcPct val="15000"/>
            </a:spcAft>
            <a:buChar char="••"/>
          </a:pPr>
          <a:r>
            <a:rPr lang="en-US" sz="1800" kern="1200" dirty="0">
              <a:latin typeface="BentonSansCond Book" panose="02000606040000020004" pitchFamily="50" charset="0"/>
            </a:rPr>
            <a:t>Activity logs/postings in IU Box required beginning with 2016-17 cohort</a:t>
          </a:r>
        </a:p>
      </dsp:txBody>
      <dsp:txXfrm rot="-5400000">
        <a:off x="2563905" y="334498"/>
        <a:ext cx="4932046" cy="1736232"/>
      </dsp:txXfrm>
    </dsp:sp>
    <dsp:sp modelId="{3E8B4D79-488F-4070-83DC-26D075C548DE}">
      <dsp:nvSpPr>
        <dsp:cNvPr id="0" name=""/>
        <dsp:cNvSpPr/>
      </dsp:nvSpPr>
      <dsp:spPr>
        <a:xfrm>
          <a:off x="263203" y="60"/>
          <a:ext cx="2300701" cy="240510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en-US" sz="3700" kern="1200" dirty="0">
              <a:latin typeface="BentonSansCond Book" panose="02000606040000020004" pitchFamily="50" charset="0"/>
            </a:rPr>
            <a:t>Post-Award</a:t>
          </a:r>
        </a:p>
      </dsp:txBody>
      <dsp:txXfrm>
        <a:off x="375514" y="112371"/>
        <a:ext cx="2076079" cy="2180484"/>
      </dsp:txXfrm>
    </dsp:sp>
    <dsp:sp modelId="{369E6334-E2FE-4193-8302-46DBE1C7E1FB}">
      <dsp:nvSpPr>
        <dsp:cNvPr id="0" name=""/>
        <dsp:cNvSpPr/>
      </dsp:nvSpPr>
      <dsp:spPr>
        <a:xfrm rot="5400000">
          <a:off x="4114849" y="1214988"/>
          <a:ext cx="1924084" cy="502597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solidFill>
                <a:schemeClr val="tx1"/>
              </a:solidFill>
              <a:latin typeface="BentonSansCond Book" panose="02000606040000020004" pitchFamily="50" charset="0"/>
            </a:rPr>
            <a:t>Consultations, professional development opportunities, funding opportunities, networking, and access to mentoring tools</a:t>
          </a:r>
          <a:endParaRPr lang="en-US" sz="1800" kern="1200" dirty="0">
            <a:latin typeface="BentonSansCond Book" panose="02000606040000020004" pitchFamily="50" charset="0"/>
          </a:endParaRPr>
        </a:p>
      </dsp:txBody>
      <dsp:txXfrm rot="-5400000">
        <a:off x="2563905" y="2859858"/>
        <a:ext cx="4932046" cy="1736232"/>
      </dsp:txXfrm>
    </dsp:sp>
    <dsp:sp modelId="{E76E255E-77FD-42C5-AFF1-2D94DAAC5FB1}">
      <dsp:nvSpPr>
        <dsp:cNvPr id="0" name=""/>
        <dsp:cNvSpPr/>
      </dsp:nvSpPr>
      <dsp:spPr>
        <a:xfrm>
          <a:off x="263203" y="2525421"/>
          <a:ext cx="2300701" cy="240510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en-US" sz="3700" kern="1200" dirty="0">
              <a:latin typeface="BentonSansCond Book" panose="02000606040000020004" pitchFamily="50" charset="0"/>
            </a:rPr>
            <a:t>Support &amp; Resources</a:t>
          </a:r>
        </a:p>
      </dsp:txBody>
      <dsp:txXfrm>
        <a:off x="375514" y="2637732"/>
        <a:ext cx="2076079" cy="218048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D75D64-3D54-4A0F-968C-A340949DC2E5}">
      <dsp:nvSpPr>
        <dsp:cNvPr id="0" name=""/>
        <dsp:cNvSpPr/>
      </dsp:nvSpPr>
      <dsp:spPr>
        <a:xfrm rot="5400000">
          <a:off x="4441308" y="-1716099"/>
          <a:ext cx="1271167" cy="502597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latin typeface="BentonSansCond Book" panose="02000606040000020004" pitchFamily="50" charset="0"/>
            </a:rPr>
            <a:t>136 Matches</a:t>
          </a:r>
        </a:p>
        <a:p>
          <a:pPr marL="171450" lvl="1" indent="-171450" algn="l" defTabSz="711200">
            <a:lnSpc>
              <a:spcPct val="90000"/>
            </a:lnSpc>
            <a:spcBef>
              <a:spcPct val="0"/>
            </a:spcBef>
            <a:spcAft>
              <a:spcPct val="15000"/>
            </a:spcAft>
            <a:buChar char="••"/>
          </a:pPr>
          <a:r>
            <a:rPr lang="en-US" sz="1600" kern="1200" dirty="0">
              <a:latin typeface="BentonSansCond Book" panose="02000606040000020004" pitchFamily="50" charset="0"/>
            </a:rPr>
            <a:t>52 Assistant and Associate Professor</a:t>
          </a:r>
        </a:p>
        <a:p>
          <a:pPr marL="171450" lvl="1" indent="-171450" algn="l" defTabSz="711200">
            <a:lnSpc>
              <a:spcPct val="90000"/>
            </a:lnSpc>
            <a:spcBef>
              <a:spcPct val="0"/>
            </a:spcBef>
            <a:spcAft>
              <a:spcPct val="15000"/>
            </a:spcAft>
            <a:buChar char="••"/>
          </a:pPr>
          <a:r>
            <a:rPr lang="en-US" sz="1600" kern="1200" dirty="0">
              <a:latin typeface="BentonSansCond Book" panose="02000606040000020004" pitchFamily="50" charset="0"/>
            </a:rPr>
            <a:t>59 Assistant and Professor</a:t>
          </a:r>
        </a:p>
        <a:p>
          <a:pPr marL="171450" lvl="1" indent="-171450" algn="l" defTabSz="711200">
            <a:lnSpc>
              <a:spcPct val="90000"/>
            </a:lnSpc>
            <a:spcBef>
              <a:spcPct val="0"/>
            </a:spcBef>
            <a:spcAft>
              <a:spcPct val="15000"/>
            </a:spcAft>
            <a:buChar char="••"/>
          </a:pPr>
          <a:r>
            <a:rPr lang="en-US" sz="1600" kern="1200" dirty="0">
              <a:latin typeface="BentonSansCond Book" panose="02000606040000020004" pitchFamily="50" charset="0"/>
            </a:rPr>
            <a:t>25 Associate and Professor</a:t>
          </a:r>
        </a:p>
      </dsp:txBody>
      <dsp:txXfrm rot="-5400000">
        <a:off x="2563906" y="223356"/>
        <a:ext cx="4963919" cy="1147061"/>
      </dsp:txXfrm>
    </dsp:sp>
    <dsp:sp modelId="{062A9DE9-FC51-4865-9098-1E1A381327F8}">
      <dsp:nvSpPr>
        <dsp:cNvPr id="0" name=""/>
        <dsp:cNvSpPr/>
      </dsp:nvSpPr>
      <dsp:spPr>
        <a:xfrm>
          <a:off x="263203" y="2407"/>
          <a:ext cx="2300701" cy="158895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81915" rIns="163830" bIns="81915" numCol="1" spcCol="1270" anchor="ctr" anchorCtr="0">
          <a:noAutofit/>
        </a:bodyPr>
        <a:lstStyle/>
        <a:p>
          <a:pPr lvl="0" algn="ctr" defTabSz="1911350">
            <a:lnSpc>
              <a:spcPct val="90000"/>
            </a:lnSpc>
            <a:spcBef>
              <a:spcPct val="0"/>
            </a:spcBef>
            <a:spcAft>
              <a:spcPct val="35000"/>
            </a:spcAft>
          </a:pPr>
          <a:r>
            <a:rPr lang="en-US" sz="4300" kern="1200" dirty="0">
              <a:latin typeface="BentonSansCond Book" panose="02000606040000020004" pitchFamily="50" charset="0"/>
            </a:rPr>
            <a:t>Matches</a:t>
          </a:r>
        </a:p>
      </dsp:txBody>
      <dsp:txXfrm>
        <a:off x="340770" y="79974"/>
        <a:ext cx="2145567" cy="1433825"/>
      </dsp:txXfrm>
    </dsp:sp>
    <dsp:sp modelId="{20DAA5FC-99C9-4DA6-BABA-8BCF1CE2DF3E}">
      <dsp:nvSpPr>
        <dsp:cNvPr id="0" name=""/>
        <dsp:cNvSpPr/>
      </dsp:nvSpPr>
      <dsp:spPr>
        <a:xfrm rot="5400000">
          <a:off x="4441308" y="-47692"/>
          <a:ext cx="1271167" cy="502597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latin typeface="BentonSansCond Book" panose="02000606040000020004" pitchFamily="50" charset="0"/>
            </a:rPr>
            <a:t>108 female and 28 male mentees</a:t>
          </a:r>
        </a:p>
        <a:p>
          <a:pPr marL="171450" lvl="1" indent="-171450" algn="l" defTabSz="711200">
            <a:lnSpc>
              <a:spcPct val="90000"/>
            </a:lnSpc>
            <a:spcBef>
              <a:spcPct val="0"/>
            </a:spcBef>
            <a:spcAft>
              <a:spcPct val="15000"/>
            </a:spcAft>
            <a:buChar char="••"/>
          </a:pPr>
          <a:r>
            <a:rPr lang="en-US" sz="1600" kern="1200" dirty="0">
              <a:latin typeface="BentonSansCond Book" panose="02000606040000020004" pitchFamily="50" charset="0"/>
            </a:rPr>
            <a:t>79 female and 57 male mentors</a:t>
          </a:r>
        </a:p>
      </dsp:txBody>
      <dsp:txXfrm rot="-5400000">
        <a:off x="2563906" y="1891763"/>
        <a:ext cx="4963919" cy="1147061"/>
      </dsp:txXfrm>
    </dsp:sp>
    <dsp:sp modelId="{BB042331-AA46-46E6-8C27-94674E5E66EA}">
      <dsp:nvSpPr>
        <dsp:cNvPr id="0" name=""/>
        <dsp:cNvSpPr/>
      </dsp:nvSpPr>
      <dsp:spPr>
        <a:xfrm>
          <a:off x="263203" y="1670814"/>
          <a:ext cx="2300701" cy="158895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81915" rIns="163830" bIns="81915" numCol="1" spcCol="1270" anchor="ctr" anchorCtr="0">
          <a:noAutofit/>
        </a:bodyPr>
        <a:lstStyle/>
        <a:p>
          <a:pPr lvl="0" algn="ctr" defTabSz="1911350">
            <a:lnSpc>
              <a:spcPct val="90000"/>
            </a:lnSpc>
            <a:spcBef>
              <a:spcPct val="0"/>
            </a:spcBef>
            <a:spcAft>
              <a:spcPct val="35000"/>
            </a:spcAft>
          </a:pPr>
          <a:r>
            <a:rPr lang="en-US" sz="4300" kern="1200" dirty="0">
              <a:latin typeface="BentonSansCond Book" panose="02000606040000020004" pitchFamily="50" charset="0"/>
            </a:rPr>
            <a:t>Who</a:t>
          </a:r>
        </a:p>
      </dsp:txBody>
      <dsp:txXfrm>
        <a:off x="340770" y="1748381"/>
        <a:ext cx="2145567" cy="1433825"/>
      </dsp:txXfrm>
    </dsp:sp>
    <dsp:sp modelId="{E8447152-84BF-481C-8870-AF1D3225FD51}">
      <dsp:nvSpPr>
        <dsp:cNvPr id="0" name=""/>
        <dsp:cNvSpPr/>
      </dsp:nvSpPr>
      <dsp:spPr>
        <a:xfrm rot="5400000">
          <a:off x="4441308" y="1620714"/>
          <a:ext cx="1271167" cy="502597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latin typeface="BentonSansCond Book" panose="02000606040000020004" pitchFamily="50" charset="0"/>
            </a:rPr>
            <a:t>Total to date </a:t>
          </a:r>
          <a:r>
            <a:rPr lang="en-US" sz="1600" kern="1200" dirty="0" smtClean="0">
              <a:latin typeface="BentonSansCond Book" panose="02000606040000020004" pitchFamily="50" charset="0"/>
            </a:rPr>
            <a:t>$16 m</a:t>
          </a:r>
          <a:endParaRPr lang="en-US" sz="1600" kern="1200" dirty="0">
            <a:latin typeface="BentonSansCond Book" panose="02000606040000020004" pitchFamily="50" charset="0"/>
          </a:endParaRPr>
        </a:p>
        <a:p>
          <a:pPr marL="171450" lvl="1" indent="-171450" algn="l" defTabSz="711200">
            <a:lnSpc>
              <a:spcPct val="90000"/>
            </a:lnSpc>
            <a:spcBef>
              <a:spcPct val="0"/>
            </a:spcBef>
            <a:spcAft>
              <a:spcPct val="15000"/>
            </a:spcAft>
            <a:buChar char="••"/>
          </a:pPr>
          <a:r>
            <a:rPr lang="en-US" sz="1600" kern="1200" dirty="0">
              <a:latin typeface="BentonSansCond Book" panose="02000606040000020004" pitchFamily="50" charset="0"/>
            </a:rPr>
            <a:t>Patient-Centered Outcomes Research Institute</a:t>
          </a:r>
        </a:p>
        <a:p>
          <a:pPr marL="171450" lvl="1" indent="-171450" algn="l" defTabSz="711200">
            <a:lnSpc>
              <a:spcPct val="90000"/>
            </a:lnSpc>
            <a:spcBef>
              <a:spcPct val="0"/>
            </a:spcBef>
            <a:spcAft>
              <a:spcPct val="15000"/>
            </a:spcAft>
            <a:buChar char="••"/>
          </a:pPr>
          <a:r>
            <a:rPr lang="en-US" sz="1600" kern="1200" dirty="0">
              <a:latin typeface="BentonSansCond Book" panose="02000606040000020004" pitchFamily="50" charset="0"/>
            </a:rPr>
            <a:t>RWJF Harold Amos Medical Faculty Development Program</a:t>
          </a:r>
        </a:p>
        <a:p>
          <a:pPr marL="171450" lvl="1" indent="-171450" algn="l" defTabSz="711200">
            <a:lnSpc>
              <a:spcPct val="90000"/>
            </a:lnSpc>
            <a:spcBef>
              <a:spcPct val="0"/>
            </a:spcBef>
            <a:spcAft>
              <a:spcPct val="15000"/>
            </a:spcAft>
            <a:buChar char="••"/>
          </a:pPr>
          <a:r>
            <a:rPr lang="en-US" sz="1600" kern="1200" dirty="0">
              <a:latin typeface="BentonSansCond Book" panose="02000606040000020004" pitchFamily="50" charset="0"/>
            </a:rPr>
            <a:t>Artprize 2014 - $300,000</a:t>
          </a:r>
        </a:p>
      </dsp:txBody>
      <dsp:txXfrm rot="-5400000">
        <a:off x="2563906" y="3560170"/>
        <a:ext cx="4963919" cy="1147061"/>
      </dsp:txXfrm>
    </dsp:sp>
    <dsp:sp modelId="{374E6E46-5023-4490-99D2-DE210D88ED76}">
      <dsp:nvSpPr>
        <dsp:cNvPr id="0" name=""/>
        <dsp:cNvSpPr/>
      </dsp:nvSpPr>
      <dsp:spPr>
        <a:xfrm>
          <a:off x="263203" y="3339221"/>
          <a:ext cx="2300701" cy="158895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81915" rIns="163830" bIns="81915" numCol="1" spcCol="1270" anchor="ctr" anchorCtr="0">
          <a:noAutofit/>
        </a:bodyPr>
        <a:lstStyle/>
        <a:p>
          <a:pPr lvl="0" algn="ctr" defTabSz="1911350">
            <a:lnSpc>
              <a:spcPct val="90000"/>
            </a:lnSpc>
            <a:spcBef>
              <a:spcPct val="0"/>
            </a:spcBef>
            <a:spcAft>
              <a:spcPct val="35000"/>
            </a:spcAft>
          </a:pPr>
          <a:r>
            <a:rPr lang="en-US" sz="4300" kern="1200" dirty="0">
              <a:latin typeface="BentonSansCond Book" panose="02000606040000020004" pitchFamily="50" charset="0"/>
            </a:rPr>
            <a:t>External Funding</a:t>
          </a:r>
        </a:p>
      </dsp:txBody>
      <dsp:txXfrm>
        <a:off x="340770" y="3416788"/>
        <a:ext cx="2145567" cy="1433825"/>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21B293-A870-4C09-AADB-E8DFE3C70AEC}" type="datetimeFigureOut">
              <a:rPr lang="en-US" smtClean="0"/>
              <a:t>5/7/2021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A88EA6-67C8-4B44-A4BE-5EEEF6A49166}" type="slidenum">
              <a:rPr lang="en-US" smtClean="0"/>
              <a:t>‹#›</a:t>
            </a:fld>
            <a:endParaRPr lang="en-US"/>
          </a:p>
        </p:txBody>
      </p:sp>
    </p:spTree>
    <p:extLst>
      <p:ext uri="{BB962C8B-B14F-4D97-AF65-F5344CB8AC3E}">
        <p14:creationId xmlns:p14="http://schemas.microsoft.com/office/powerpoint/2010/main" val="2098437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2AF7740-18BE-A14F-B18B-3ECD47F85DD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81599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AF7740-18BE-A14F-B18B-3ECD47F85DD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493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400" b="1" dirty="0"/>
              <a:t>KATHY</a:t>
            </a:r>
          </a:p>
          <a:p>
            <a:pPr marL="0" indent="0">
              <a:buNone/>
            </a:pPr>
            <a:r>
              <a:rPr lang="en-US" sz="1400" b="0" dirty="0"/>
              <a:t>Will</a:t>
            </a:r>
            <a:r>
              <a:rPr lang="en-US" sz="1400" b="0" baseline="0" dirty="0"/>
              <a:t> share additional information about the changes in leadership (Uday coming, </a:t>
            </a:r>
            <a:r>
              <a:rPr lang="en-US" sz="1400" b="0" baseline="0" dirty="0" err="1"/>
              <a:t>McRobbie</a:t>
            </a:r>
            <a:r>
              <a:rPr lang="en-US" sz="1400" b="0" baseline="0" dirty="0"/>
              <a:t> president), that provided an opportunity to focus on research for women. </a:t>
            </a:r>
          </a:p>
          <a:p>
            <a:pPr marL="0" indent="0">
              <a:buNone/>
            </a:pPr>
            <a:r>
              <a:rPr lang="en-US" sz="1400" b="0" baseline="0" dirty="0"/>
              <a:t>Don’t go into specific because Etta will cover the specifics (like what is meant by time-limited and what the incentive is and how it is disseminated).</a:t>
            </a:r>
          </a:p>
          <a:p>
            <a:pPr marL="0" indent="0">
              <a:buNone/>
            </a:pPr>
            <a:r>
              <a:rPr lang="en-US" sz="1400" b="0" baseline="0" dirty="0"/>
              <a:t> </a:t>
            </a:r>
            <a:endParaRPr lang="en-US" sz="1400" b="0" dirty="0"/>
          </a:p>
          <a:p>
            <a:pPr marL="0" indent="0">
              <a:buNone/>
            </a:pPr>
            <a:r>
              <a:rPr lang="en-US" sz="1400" b="1" dirty="0"/>
              <a:t>Desired Outcomes for Women and Underrepresented Faculty:</a:t>
            </a:r>
          </a:p>
          <a:p>
            <a:pPr marL="171450" indent="-171450">
              <a:buFont typeface="Arial" panose="020B0604020202020204" pitchFamily="34" charset="0"/>
              <a:buChar char="•"/>
            </a:pPr>
            <a:r>
              <a:rPr lang="en-US" sz="1200" dirty="0"/>
              <a:t>will become more productive researchers</a:t>
            </a:r>
          </a:p>
          <a:p>
            <a:pPr marL="171450" indent="-171450">
              <a:buFont typeface="Arial" panose="020B0604020202020204" pitchFamily="34" charset="0"/>
              <a:buChar char="•"/>
            </a:pPr>
            <a:r>
              <a:rPr lang="en-US" sz="1200" dirty="0"/>
              <a:t>will be promoted and tenured</a:t>
            </a:r>
          </a:p>
          <a:p>
            <a:pPr marL="171450" indent="-171450">
              <a:buFont typeface="Arial" panose="020B0604020202020204" pitchFamily="34" charset="0"/>
              <a:buChar char="•"/>
            </a:pPr>
            <a:r>
              <a:rPr lang="en-US" sz="1200" dirty="0"/>
              <a:t>will pursue and receive external funding for their research and scholarship</a:t>
            </a:r>
          </a:p>
          <a:p>
            <a:pPr marL="0" indent="0">
              <a:buNone/>
            </a:pPr>
            <a:r>
              <a:rPr lang="en-US" sz="1400" b="1" dirty="0"/>
              <a:t>Organizational Benefits:</a:t>
            </a:r>
          </a:p>
          <a:p>
            <a:pPr marL="171450" indent="-171450">
              <a:buFont typeface="Arial" panose="020B0604020202020204" pitchFamily="34" charset="0"/>
              <a:buChar char="•"/>
            </a:pPr>
            <a:r>
              <a:rPr lang="en-US" sz="1200" dirty="0"/>
              <a:t>Retention of women and underrepresented faculty</a:t>
            </a:r>
          </a:p>
          <a:p>
            <a:pPr marL="171450" indent="-171450">
              <a:buFont typeface="Arial" panose="020B0604020202020204" pitchFamily="34" charset="0"/>
              <a:buChar char="•"/>
            </a:pPr>
            <a:r>
              <a:rPr lang="en-US" sz="1200" dirty="0"/>
              <a:t>Support of Cultural diversity</a:t>
            </a:r>
          </a:p>
          <a:p>
            <a:pPr marL="171450" indent="-171450">
              <a:buFont typeface="Arial" panose="020B0604020202020204" pitchFamily="34" charset="0"/>
              <a:buChar char="•"/>
            </a:pPr>
            <a:r>
              <a:rPr lang="en-US" sz="1200" dirty="0"/>
              <a:t>Development of researcher/scientists and researcher/scholars</a:t>
            </a:r>
          </a:p>
          <a:p>
            <a:pPr marL="171450" indent="-171450">
              <a:buFont typeface="Arial" panose="020B0604020202020204" pitchFamily="34" charset="0"/>
              <a:buChar char="•"/>
            </a:pPr>
            <a:r>
              <a:rPr lang="en-US" sz="1200" dirty="0"/>
              <a:t>Increase in external funding for university </a:t>
            </a:r>
          </a:p>
          <a:p>
            <a:pPr marL="0" lvl="0" indent="0">
              <a:buNone/>
            </a:pPr>
            <a:r>
              <a:rPr lang="en-US" sz="1200" b="1" dirty="0"/>
              <a:t>EMPOWER Structure: </a:t>
            </a:r>
          </a:p>
          <a:p>
            <a:pPr marL="171450" lvl="0" indent="-171450">
              <a:buFont typeface="Arial" panose="020B0604020202020204" pitchFamily="34" charset="0"/>
              <a:buChar char="•"/>
            </a:pPr>
            <a:r>
              <a:rPr lang="en-US" sz="1200" dirty="0"/>
              <a:t>Complements informal mentoring or departmental mentoring </a:t>
            </a:r>
          </a:p>
          <a:p>
            <a:pPr marL="171450" lvl="0" indent="-171450">
              <a:buFont typeface="Arial" panose="020B0604020202020204" pitchFamily="34" charset="0"/>
              <a:buChar char="•"/>
            </a:pPr>
            <a:r>
              <a:rPr lang="en-US" sz="1200" dirty="0"/>
              <a:t>Time-limited </a:t>
            </a:r>
          </a:p>
          <a:p>
            <a:pPr marL="171450" lvl="0" indent="-171450">
              <a:buFont typeface="Arial" panose="020B0604020202020204" pitchFamily="34" charset="0"/>
              <a:buChar char="•"/>
            </a:pPr>
            <a:r>
              <a:rPr lang="en-US" sz="1200" dirty="0"/>
              <a:t>Incentivized </a:t>
            </a:r>
          </a:p>
          <a:p>
            <a:pPr marL="171450" lvl="0" indent="-171450">
              <a:buFont typeface="Arial" panose="020B0604020202020204" pitchFamily="34" charset="0"/>
              <a:buChar char="•"/>
            </a:pPr>
            <a:r>
              <a:rPr lang="en-US" sz="1200" dirty="0"/>
              <a:t>Intentional and Purposeful </a:t>
            </a:r>
          </a:p>
          <a:p>
            <a:pPr marL="171450" lvl="0" indent="-171450">
              <a:buFont typeface="Arial" panose="020B0604020202020204" pitchFamily="34" charset="0"/>
              <a:buChar char="•"/>
            </a:pPr>
            <a:r>
              <a:rPr lang="en-US" sz="1200" dirty="0"/>
              <a:t>Structured </a:t>
            </a:r>
          </a:p>
          <a:p>
            <a:pPr marL="171450" lvl="0" indent="-171450">
              <a:buFont typeface="Arial" panose="020B0604020202020204" pitchFamily="34" charset="0"/>
              <a:buChar char="•"/>
            </a:pPr>
            <a:r>
              <a:rPr lang="en-US" sz="1200" dirty="0"/>
              <a:t>Fosters Accountability </a:t>
            </a:r>
          </a:p>
          <a:p>
            <a:pPr marL="171450" lvl="0" indent="-171450">
              <a:buFont typeface="Arial" panose="020B0604020202020204" pitchFamily="34" charset="0"/>
              <a:buChar char="•"/>
            </a:pPr>
            <a:r>
              <a:rPr lang="en-US" sz="1200" dirty="0"/>
              <a:t>Designated Outcomes</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AF7740-18BE-A14F-B18B-3ECD47F85DD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630853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Font typeface="Arial" panose="020B0604020202020204" pitchFamily="34" charset="0"/>
              <a:buNone/>
            </a:pPr>
            <a:r>
              <a:rPr lang="en-US" sz="1200" b="1" dirty="0">
                <a:solidFill>
                  <a:schemeClr val="tx1"/>
                </a:solidFill>
              </a:rPr>
              <a:t>ETTA</a:t>
            </a:r>
          </a:p>
          <a:p>
            <a:pPr marL="285750" indent="-285750" algn="l">
              <a:buFont typeface="Arial" panose="020B0604020202020204" pitchFamily="34" charset="0"/>
              <a:buChar char="•"/>
            </a:pPr>
            <a:r>
              <a:rPr lang="en-US" sz="1200" b="1" dirty="0">
                <a:solidFill>
                  <a:schemeClr val="tx1"/>
                </a:solidFill>
              </a:rPr>
              <a:t>Partnership: </a:t>
            </a:r>
            <a:r>
              <a:rPr lang="en-US" sz="1200" dirty="0">
                <a:solidFill>
                  <a:schemeClr val="tx1"/>
                </a:solidFill>
              </a:rPr>
              <a:t>Strategic Co-sponsorship between Office of the Vice Chancellor for Research and Office for Women</a:t>
            </a:r>
          </a:p>
          <a:p>
            <a:pPr marL="285750" indent="-285750" algn="l">
              <a:buFont typeface="Arial" panose="020B0604020202020204" pitchFamily="34" charset="0"/>
              <a:buChar char="•"/>
            </a:pPr>
            <a:r>
              <a:rPr lang="en-US" sz="1200" b="1" dirty="0">
                <a:solidFill>
                  <a:schemeClr val="tx1"/>
                </a:solidFill>
              </a:rPr>
              <a:t>Goal: </a:t>
            </a:r>
            <a:r>
              <a:rPr lang="en-US" sz="1200" dirty="0">
                <a:solidFill>
                  <a:schemeClr val="tx1"/>
                </a:solidFill>
              </a:rPr>
              <a:t>Support IUPUI faculty who are historically underrepresented and/or excluded populations in their discipline or area of scholarship and historically denied admission to higher education or that discipline, 1) to become successful in sponsored research and Value of scholarly activity, and 2) to achieve significant professional growth and advancement.</a:t>
            </a:r>
          </a:p>
          <a:p>
            <a:pPr marL="285750" indent="-285750" algn="l">
              <a:buFont typeface="Arial" panose="020B0604020202020204" pitchFamily="34" charset="0"/>
              <a:buChar char="•"/>
            </a:pPr>
            <a:r>
              <a:rPr lang="en-US" sz="1200" b="1" dirty="0">
                <a:solidFill>
                  <a:schemeClr val="tx1"/>
                </a:solidFill>
              </a:rPr>
              <a:t>Value of Mentoring: </a:t>
            </a:r>
            <a:r>
              <a:rPr lang="en-US" sz="1200" dirty="0">
                <a:solidFill>
                  <a:schemeClr val="tx1"/>
                </a:solidFill>
              </a:rPr>
              <a:t>In academia, mentoring attends to two dimensions: career and professional development and social-psychological support. </a:t>
            </a:r>
          </a:p>
          <a:p>
            <a:pPr marL="285750" indent="-285750" algn="l">
              <a:buFont typeface="Arial" panose="020B0604020202020204" pitchFamily="34" charset="0"/>
              <a:buChar char="•"/>
            </a:pPr>
            <a:r>
              <a:rPr lang="en-US" sz="1200" b="1" dirty="0">
                <a:solidFill>
                  <a:schemeClr val="tx1"/>
                </a:solidFill>
              </a:rPr>
              <a:t>Two Categories: Application Process and Matching: </a:t>
            </a:r>
            <a:r>
              <a:rPr lang="en-US" sz="1200" dirty="0">
                <a:solidFill>
                  <a:schemeClr val="tx1"/>
                </a:solidFill>
              </a:rPr>
              <a:t>Highlight that we have</a:t>
            </a:r>
            <a:r>
              <a:rPr lang="en-US" sz="1200" baseline="0" dirty="0">
                <a:solidFill>
                  <a:schemeClr val="tx1"/>
                </a:solidFill>
              </a:rPr>
              <a:t> built strong relationships with faculty over the year, which allows us to pair the mentees with stellar mentors</a:t>
            </a:r>
            <a:endParaRPr lang="en-US" sz="1200" dirty="0">
              <a:solidFill>
                <a:schemeClr val="tx1"/>
              </a:solidFill>
            </a:endParaRPr>
          </a:p>
          <a:p>
            <a:pPr marL="285750" indent="-285750" algn="l">
              <a:buFont typeface="Arial" panose="020B0604020202020204" pitchFamily="34" charset="0"/>
              <a:buChar char="•"/>
            </a:pPr>
            <a:r>
              <a:rPr lang="en-US" sz="1200" b="1" dirty="0">
                <a:solidFill>
                  <a:schemeClr val="tx1"/>
                </a:solidFill>
              </a:rPr>
              <a:t>Program Duration: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AF7740-18BE-A14F-B18B-3ECD47F85DD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036625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Font typeface="Arial" panose="020B0604020202020204" pitchFamily="34" charset="0"/>
              <a:buNone/>
            </a:pPr>
            <a:r>
              <a:rPr lang="en-US" sz="1200" b="1" dirty="0">
                <a:solidFill>
                  <a:schemeClr val="tx1"/>
                </a:solidFill>
              </a:rPr>
              <a:t>ETTA</a:t>
            </a:r>
          </a:p>
          <a:p>
            <a:pPr marL="285750" indent="-285750" algn="l">
              <a:buFont typeface="Arial" panose="020B0604020202020204" pitchFamily="34" charset="0"/>
              <a:buChar char="•"/>
            </a:pPr>
            <a:r>
              <a:rPr lang="en-US" sz="1200" b="1" dirty="0">
                <a:solidFill>
                  <a:schemeClr val="tx1"/>
                </a:solidFill>
              </a:rPr>
              <a:t>Funding: Post Award Requirements: </a:t>
            </a:r>
          </a:p>
          <a:p>
            <a:pPr marL="285750" indent="-285750" algn="l">
              <a:buFont typeface="Arial" panose="020B0604020202020204" pitchFamily="34" charset="0"/>
              <a:buChar char="•"/>
            </a:pPr>
            <a:r>
              <a:rPr lang="en-US" sz="1200" b="1" dirty="0">
                <a:solidFill>
                  <a:schemeClr val="tx1"/>
                </a:solidFill>
              </a:rPr>
              <a:t>Support</a:t>
            </a:r>
            <a:r>
              <a:rPr lang="en-US" sz="1200" b="1" baseline="0" dirty="0">
                <a:solidFill>
                  <a:schemeClr val="tx1"/>
                </a:solidFill>
              </a:rPr>
              <a:t> and Resources: </a:t>
            </a:r>
            <a:endParaRPr lang="en-US" sz="1200" b="1" dirty="0">
              <a:solidFill>
                <a:schemeClr val="tx1"/>
              </a:solidFill>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AF7740-18BE-A14F-B18B-3ECD47F85DD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98034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Font typeface="Arial" panose="020B0604020202020204" pitchFamily="34" charset="0"/>
              <a:buNone/>
            </a:pPr>
            <a:r>
              <a:rPr lang="en-US" sz="1200" b="1" dirty="0">
                <a:solidFill>
                  <a:schemeClr val="tx1"/>
                </a:solidFill>
              </a:rPr>
              <a:t>Alicia</a:t>
            </a:r>
          </a:p>
        </p:txBody>
      </p:sp>
      <p:sp>
        <p:nvSpPr>
          <p:cNvPr id="4" name="Slide Number Placeholder 3"/>
          <p:cNvSpPr>
            <a:spLocks noGrp="1"/>
          </p:cNvSpPr>
          <p:nvPr>
            <p:ph type="sldNum" sz="quarter" idx="10"/>
          </p:nvPr>
        </p:nvSpPr>
        <p:spPr/>
        <p:txBody>
          <a:bodyPr/>
          <a:lstStyle/>
          <a:p>
            <a:fld id="{02AF7740-18BE-A14F-B18B-3ECD47F85DDF}"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6139167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a:t>Kathy</a:t>
            </a:r>
          </a:p>
          <a:p>
            <a:pPr lvl="0"/>
            <a:endParaRPr lang="en-US" b="1" dirty="0"/>
          </a:p>
          <a:p>
            <a:pPr lvl="0"/>
            <a:r>
              <a:rPr lang="en-US" b="1" dirty="0"/>
              <a:t>Intros and Overview</a:t>
            </a:r>
          </a:p>
          <a:p>
            <a:pPr lvl="0"/>
            <a:r>
              <a:rPr lang="en-US" dirty="0"/>
              <a:t>Kathy will welcome everyone and lead introductions of co-presenters</a:t>
            </a:r>
            <a:r>
              <a:rPr lang="en-US" baseline="0" dirty="0"/>
              <a:t> (and participants, if less than 20)</a:t>
            </a:r>
            <a:r>
              <a:rPr lang="en-US" dirty="0"/>
              <a:t>. Then she</a:t>
            </a:r>
            <a:r>
              <a:rPr lang="en-US" baseline="0" dirty="0"/>
              <a:t> can briefly explain what each of us will cover. </a:t>
            </a:r>
          </a:p>
          <a:p>
            <a:pPr lvl="0"/>
            <a:endParaRPr lang="en-US" baseline="0" dirty="0"/>
          </a:p>
          <a:p>
            <a:pPr lvl="0"/>
            <a:r>
              <a:rPr lang="en-US" baseline="0" dirty="0"/>
              <a:t>Participants should be encouraged to ask questions and share thoughts when that slide </a:t>
            </a:r>
            <a:r>
              <a:rPr lang="en-US" baseline="0"/>
              <a:t>prompt appears.</a:t>
            </a:r>
            <a:endParaRPr lang="en-US" dirty="0"/>
          </a:p>
          <a:p>
            <a:endParaRPr lang="en-US" dirty="0"/>
          </a:p>
        </p:txBody>
      </p:sp>
      <p:sp>
        <p:nvSpPr>
          <p:cNvPr id="4" name="Slide Number Placeholder 3"/>
          <p:cNvSpPr>
            <a:spLocks noGrp="1"/>
          </p:cNvSpPr>
          <p:nvPr>
            <p:ph type="sldNum" sz="quarter" idx="10"/>
          </p:nvPr>
        </p:nvSpPr>
        <p:spPr/>
        <p:txBody>
          <a:bodyPr/>
          <a:lstStyle/>
          <a:p>
            <a:fld id="{02AF7740-18BE-A14F-B18B-3ECD47F85DDF}"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2266284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92BFAEB-47D5-408F-8E6C-0FEA0B03A283}" type="datetimeFigureOut">
              <a:rPr lang="en-US" smtClean="0"/>
              <a:t>5/7/2021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C04F6-887F-4E0A-9BA6-491726C27210}" type="slidenum">
              <a:rPr lang="en-US" smtClean="0"/>
              <a:t>‹#›</a:t>
            </a:fld>
            <a:endParaRPr lang="en-US"/>
          </a:p>
        </p:txBody>
      </p:sp>
    </p:spTree>
    <p:extLst>
      <p:ext uri="{BB962C8B-B14F-4D97-AF65-F5344CB8AC3E}">
        <p14:creationId xmlns:p14="http://schemas.microsoft.com/office/powerpoint/2010/main" val="3454837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2BFAEB-47D5-408F-8E6C-0FEA0B03A283}" type="datetimeFigureOut">
              <a:rPr lang="en-US" smtClean="0"/>
              <a:t>5/7/2021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C04F6-887F-4E0A-9BA6-491726C27210}" type="slidenum">
              <a:rPr lang="en-US" smtClean="0"/>
              <a:t>‹#›</a:t>
            </a:fld>
            <a:endParaRPr lang="en-US"/>
          </a:p>
        </p:txBody>
      </p:sp>
    </p:spTree>
    <p:extLst>
      <p:ext uri="{BB962C8B-B14F-4D97-AF65-F5344CB8AC3E}">
        <p14:creationId xmlns:p14="http://schemas.microsoft.com/office/powerpoint/2010/main" val="758329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2BFAEB-47D5-408F-8E6C-0FEA0B03A283}" type="datetimeFigureOut">
              <a:rPr lang="en-US" smtClean="0"/>
              <a:t>5/7/2021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C04F6-887F-4E0A-9BA6-491726C27210}" type="slidenum">
              <a:rPr lang="en-US" smtClean="0"/>
              <a:t>‹#›</a:t>
            </a:fld>
            <a:endParaRPr lang="en-US"/>
          </a:p>
        </p:txBody>
      </p:sp>
    </p:spTree>
    <p:extLst>
      <p:ext uri="{BB962C8B-B14F-4D97-AF65-F5344CB8AC3E}">
        <p14:creationId xmlns:p14="http://schemas.microsoft.com/office/powerpoint/2010/main" val="29661192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bg>
      <p:bgPr>
        <a:blipFill dpi="0" rotWithShape="1">
          <a:blip r:embed="rId2" cstate="screen">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4" hasCustomPrompt="1"/>
          </p:nvPr>
        </p:nvSpPr>
        <p:spPr>
          <a:xfrm>
            <a:off x="3964309" y="1459360"/>
            <a:ext cx="8227691" cy="5398640"/>
          </a:xfrm>
        </p:spPr>
        <p:txBody>
          <a:bodyPr>
            <a:normAutofit/>
          </a:bodyPr>
          <a:lstStyle>
            <a:lvl1pPr marL="0" indent="0">
              <a:buNone/>
              <a:defRPr sz="1600" baseline="0">
                <a:solidFill>
                  <a:srgbClr val="000000"/>
                </a:solidFill>
              </a:defRPr>
            </a:lvl1pPr>
          </a:lstStyle>
          <a:p>
            <a:r>
              <a:rPr lang="en-US" dirty="0"/>
              <a:t>Drag picture here</a:t>
            </a:r>
          </a:p>
        </p:txBody>
      </p:sp>
      <p:sp>
        <p:nvSpPr>
          <p:cNvPr id="6" name="Text Placeholder 5"/>
          <p:cNvSpPr>
            <a:spLocks noGrp="1"/>
          </p:cNvSpPr>
          <p:nvPr>
            <p:ph type="body" sz="quarter" idx="20"/>
          </p:nvPr>
        </p:nvSpPr>
        <p:spPr>
          <a:xfrm>
            <a:off x="3964310" y="428679"/>
            <a:ext cx="7435197" cy="602620"/>
          </a:xfrm>
        </p:spPr>
        <p:txBody>
          <a:bodyPr/>
          <a:lstStyle>
            <a:lvl1pPr>
              <a:defRPr b="0" i="0">
                <a:solidFill>
                  <a:srgbClr val="800000"/>
                </a:solidFill>
                <a:latin typeface="BentonSans Book"/>
                <a:cs typeface="BentonSans Book"/>
              </a:defRPr>
            </a:lvl1pPr>
          </a:lstStyle>
          <a:p>
            <a:pPr lvl="0"/>
            <a:r>
              <a:rPr lang="en-US"/>
              <a:t>Click to edit Master text styles</a:t>
            </a:r>
          </a:p>
        </p:txBody>
      </p:sp>
    </p:spTree>
    <p:extLst>
      <p:ext uri="{BB962C8B-B14F-4D97-AF65-F5344CB8AC3E}">
        <p14:creationId xmlns:p14="http://schemas.microsoft.com/office/powerpoint/2010/main" val="40835889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cstate="screen">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4" hasCustomPrompt="1"/>
          </p:nvPr>
        </p:nvSpPr>
        <p:spPr>
          <a:xfrm>
            <a:off x="3964309" y="1459360"/>
            <a:ext cx="8227691" cy="5398640"/>
          </a:xfrm>
        </p:spPr>
        <p:txBody>
          <a:bodyPr>
            <a:normAutofit/>
          </a:bodyPr>
          <a:lstStyle>
            <a:lvl1pPr marL="0" indent="0">
              <a:buNone/>
              <a:defRPr sz="1600" baseline="0">
                <a:solidFill>
                  <a:srgbClr val="000000"/>
                </a:solidFill>
              </a:defRPr>
            </a:lvl1pPr>
          </a:lstStyle>
          <a:p>
            <a:r>
              <a:rPr lang="en-US" dirty="0"/>
              <a:t>Drag picture here</a:t>
            </a:r>
          </a:p>
        </p:txBody>
      </p:sp>
      <p:sp>
        <p:nvSpPr>
          <p:cNvPr id="6" name="Text Placeholder 5"/>
          <p:cNvSpPr>
            <a:spLocks noGrp="1"/>
          </p:cNvSpPr>
          <p:nvPr>
            <p:ph type="body" sz="quarter" idx="20"/>
          </p:nvPr>
        </p:nvSpPr>
        <p:spPr>
          <a:xfrm>
            <a:off x="3964310" y="428679"/>
            <a:ext cx="7435197" cy="602620"/>
          </a:xfrm>
        </p:spPr>
        <p:txBody>
          <a:bodyPr/>
          <a:lstStyle>
            <a:lvl1pPr>
              <a:defRPr b="0" i="0">
                <a:solidFill>
                  <a:srgbClr val="800000"/>
                </a:solidFill>
                <a:latin typeface="BentonSans Book"/>
                <a:cs typeface="BentonSans Book"/>
              </a:defRPr>
            </a:lvl1pPr>
          </a:lstStyle>
          <a:p>
            <a:pPr lvl="0"/>
            <a:r>
              <a:rPr lang="en-US"/>
              <a:t>Click to edit Master text styles</a:t>
            </a:r>
          </a:p>
        </p:txBody>
      </p:sp>
    </p:spTree>
    <p:extLst>
      <p:ext uri="{BB962C8B-B14F-4D97-AF65-F5344CB8AC3E}">
        <p14:creationId xmlns:p14="http://schemas.microsoft.com/office/powerpoint/2010/main" val="4611086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a:t>Click to add ENGAGING text</a:t>
            </a:r>
          </a:p>
        </p:txBody>
      </p:sp>
      <p:sp>
        <p:nvSpPr>
          <p:cNvPr id="3" name="Content Placeholder 2"/>
          <p:cNvSpPr>
            <a:spLocks noGrp="1"/>
          </p:cNvSpPr>
          <p:nvPr>
            <p:ph idx="1"/>
          </p:nvPr>
        </p:nvSpPr>
        <p:spPr>
          <a:xfrm>
            <a:off x="1703729" y="1566334"/>
            <a:ext cx="9878671" cy="4275666"/>
          </a:xfrm>
        </p:spPr>
        <p:txBody>
          <a:bodyPr/>
          <a:lstStyle>
            <a:lvl1pPr>
              <a:defRPr b="0" i="0">
                <a:solidFill>
                  <a:schemeClr val="tx1"/>
                </a:solidFill>
                <a:latin typeface="BentonSans Book"/>
                <a:cs typeface="BentonSans Book"/>
              </a:defRPr>
            </a:lvl1pPr>
            <a:lvl2pPr>
              <a:defRPr b="0" i="0">
                <a:solidFill>
                  <a:schemeClr val="tx1"/>
                </a:solidFill>
                <a:latin typeface="BentonSans Book"/>
                <a:cs typeface="BentonSans Book"/>
              </a:defRPr>
            </a:lvl2pPr>
            <a:lvl3pPr>
              <a:defRPr b="0" i="0">
                <a:solidFill>
                  <a:schemeClr val="tx1"/>
                </a:solidFill>
                <a:latin typeface="BentonSans Book"/>
                <a:cs typeface="BentonSans Book"/>
              </a:defRPr>
            </a:lvl3pPr>
            <a:lvl4pPr>
              <a:defRPr b="0" i="0">
                <a:solidFill>
                  <a:schemeClr val="tx1"/>
                </a:solidFill>
                <a:latin typeface="BentonSans Book"/>
                <a:cs typeface="BentonSans Book"/>
              </a:defRPr>
            </a:lvl4pPr>
            <a:lvl5pPr>
              <a:defRPr b="0" i="0">
                <a:solidFill>
                  <a:schemeClr val="tx1"/>
                </a:solidFill>
                <a:latin typeface="BentonSans Book"/>
                <a:cs typeface="BentonSans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a:t>INDIANA UNIVERSITY–PURDUE UNIVERSITY INDIANAPOLIS</a:t>
            </a:r>
            <a:endParaRPr lang="en-US" dirty="0"/>
          </a:p>
        </p:txBody>
      </p:sp>
      <p:sp>
        <p:nvSpPr>
          <p:cNvPr id="6" name="Slide Number Placeholder 5"/>
          <p:cNvSpPr>
            <a:spLocks noGrp="1"/>
          </p:cNvSpPr>
          <p:nvPr>
            <p:ph type="sldNum" sz="quarter" idx="12"/>
          </p:nvPr>
        </p:nvSpPr>
        <p:spPr/>
        <p:txBody>
          <a:bodyPr/>
          <a:lstStyle/>
          <a:p>
            <a:fld id="{A2CEE53A-19EC-654D-82C1-D215F6FEFF18}" type="slidenum">
              <a:rPr lang="en-US" smtClean="0">
                <a:solidFill>
                  <a:srgbClr val="66080F"/>
                </a:solidFill>
              </a:rPr>
              <a:pPr/>
              <a:t>‹#›</a:t>
            </a:fld>
            <a:endParaRPr lang="en-US">
              <a:solidFill>
                <a:srgbClr val="66080F"/>
              </a:solidFill>
            </a:endParaRPr>
          </a:p>
        </p:txBody>
      </p:sp>
    </p:spTree>
    <p:extLst>
      <p:ext uri="{BB962C8B-B14F-4D97-AF65-F5344CB8AC3E}">
        <p14:creationId xmlns:p14="http://schemas.microsoft.com/office/powerpoint/2010/main" val="17719219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hoto Poi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ENGAGING text</a:t>
            </a:r>
          </a:p>
        </p:txBody>
      </p:sp>
      <p:sp>
        <p:nvSpPr>
          <p:cNvPr id="4" name="Footer Placeholder 3"/>
          <p:cNvSpPr>
            <a:spLocks noGrp="1"/>
          </p:cNvSpPr>
          <p:nvPr>
            <p:ph type="ftr" sz="quarter" idx="11"/>
          </p:nvPr>
        </p:nvSpPr>
        <p:spPr/>
        <p:txBody>
          <a:bodyPr/>
          <a:lstStyle/>
          <a:p>
            <a:r>
              <a:rPr lang="en-US"/>
              <a:t>INDIANA UNIVERSITY–PURDUE UNIVERSITY INDIANAPOLIS</a:t>
            </a:r>
            <a:endParaRPr lang="en-US" dirty="0"/>
          </a:p>
        </p:txBody>
      </p:sp>
      <p:sp>
        <p:nvSpPr>
          <p:cNvPr id="5" name="Slide Number Placeholder 4"/>
          <p:cNvSpPr>
            <a:spLocks noGrp="1"/>
          </p:cNvSpPr>
          <p:nvPr>
            <p:ph type="sldNum" sz="quarter" idx="12"/>
          </p:nvPr>
        </p:nvSpPr>
        <p:spPr/>
        <p:txBody>
          <a:bodyPr/>
          <a:lstStyle/>
          <a:p>
            <a:fld id="{A2CEE53A-19EC-654D-82C1-D215F6FEFF18}" type="slidenum">
              <a:rPr lang="en-US" smtClean="0">
                <a:solidFill>
                  <a:srgbClr val="66080F"/>
                </a:solidFill>
              </a:rPr>
              <a:pPr/>
              <a:t>‹#›</a:t>
            </a:fld>
            <a:endParaRPr lang="en-US" dirty="0">
              <a:solidFill>
                <a:srgbClr val="66080F"/>
              </a:solidFill>
            </a:endParaRPr>
          </a:p>
        </p:txBody>
      </p:sp>
      <p:sp>
        <p:nvSpPr>
          <p:cNvPr id="7" name="Picture Placeholder 6"/>
          <p:cNvSpPr>
            <a:spLocks noGrp="1"/>
          </p:cNvSpPr>
          <p:nvPr>
            <p:ph type="pic" sz="quarter" idx="13" hasCustomPrompt="1"/>
          </p:nvPr>
        </p:nvSpPr>
        <p:spPr>
          <a:xfrm>
            <a:off x="1703729" y="1487488"/>
            <a:ext cx="9878671" cy="4319587"/>
          </a:xfrm>
        </p:spPr>
        <p:txBody>
          <a:bodyPr>
            <a:normAutofit/>
          </a:bodyPr>
          <a:lstStyle>
            <a:lvl1pPr>
              <a:defRPr sz="2400" b="0" i="0" baseline="0">
                <a:latin typeface="BentonSans Book"/>
                <a:cs typeface="BentonSans Book"/>
              </a:defRPr>
            </a:lvl1pPr>
          </a:lstStyle>
          <a:p>
            <a:r>
              <a:rPr lang="en-US" dirty="0"/>
              <a:t>Drag your dynamic photo here</a:t>
            </a:r>
          </a:p>
        </p:txBody>
      </p:sp>
    </p:spTree>
    <p:extLst>
      <p:ext uri="{BB962C8B-B14F-4D97-AF65-F5344CB8AC3E}">
        <p14:creationId xmlns:p14="http://schemas.microsoft.com/office/powerpoint/2010/main" val="30423568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hoto Coll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a:t>INDIANA UNIVERSITY–PURDUE UNIVERSITY INDIANAPOLIS</a:t>
            </a:r>
            <a:endParaRPr lang="en-US" dirty="0"/>
          </a:p>
        </p:txBody>
      </p:sp>
      <p:sp>
        <p:nvSpPr>
          <p:cNvPr id="5" name="Slide Number Placeholder 4"/>
          <p:cNvSpPr>
            <a:spLocks noGrp="1"/>
          </p:cNvSpPr>
          <p:nvPr>
            <p:ph type="sldNum" sz="quarter" idx="12"/>
          </p:nvPr>
        </p:nvSpPr>
        <p:spPr/>
        <p:txBody>
          <a:bodyPr/>
          <a:lstStyle/>
          <a:p>
            <a:fld id="{A2CEE53A-19EC-654D-82C1-D215F6FEFF18}" type="slidenum">
              <a:rPr lang="en-US" smtClean="0">
                <a:solidFill>
                  <a:srgbClr val="66080F"/>
                </a:solidFill>
              </a:rPr>
              <a:pPr/>
              <a:t>‹#›</a:t>
            </a:fld>
            <a:endParaRPr lang="en-US" dirty="0">
              <a:solidFill>
                <a:srgbClr val="66080F"/>
              </a:solidFill>
            </a:endParaRPr>
          </a:p>
        </p:txBody>
      </p:sp>
      <p:sp>
        <p:nvSpPr>
          <p:cNvPr id="8" name="Picture Placeholder 6"/>
          <p:cNvSpPr>
            <a:spLocks noGrp="1"/>
          </p:cNvSpPr>
          <p:nvPr>
            <p:ph type="pic" sz="quarter" idx="14" hasCustomPrompt="1"/>
          </p:nvPr>
        </p:nvSpPr>
        <p:spPr>
          <a:xfrm>
            <a:off x="1703729" y="1447801"/>
            <a:ext cx="6938832" cy="2091267"/>
          </a:xfrm>
        </p:spPr>
        <p:txBody>
          <a:bodyPr>
            <a:normAutofit/>
          </a:bodyPr>
          <a:lstStyle>
            <a:lvl1pPr marL="0" indent="0">
              <a:buNone/>
              <a:defRPr sz="1600" baseline="0"/>
            </a:lvl1pPr>
          </a:lstStyle>
          <a:p>
            <a:r>
              <a:rPr lang="en-US" dirty="0"/>
              <a:t>Drag picture here</a:t>
            </a:r>
          </a:p>
        </p:txBody>
      </p:sp>
      <p:sp>
        <p:nvSpPr>
          <p:cNvPr id="9" name="Picture Placeholder 6"/>
          <p:cNvSpPr>
            <a:spLocks noGrp="1"/>
          </p:cNvSpPr>
          <p:nvPr>
            <p:ph type="pic" sz="quarter" idx="15" hasCustomPrompt="1"/>
          </p:nvPr>
        </p:nvSpPr>
        <p:spPr>
          <a:xfrm>
            <a:off x="8815149" y="1447801"/>
            <a:ext cx="2765777" cy="2780251"/>
          </a:xfrm>
        </p:spPr>
        <p:txBody>
          <a:bodyPr>
            <a:normAutofit/>
          </a:bodyPr>
          <a:lstStyle>
            <a:lvl1pPr marL="0" indent="0">
              <a:buNone/>
              <a:defRPr sz="1600" baseline="0"/>
            </a:lvl1pPr>
          </a:lstStyle>
          <a:p>
            <a:r>
              <a:rPr lang="en-US" dirty="0"/>
              <a:t>Drag picture here</a:t>
            </a:r>
          </a:p>
        </p:txBody>
      </p:sp>
      <p:sp>
        <p:nvSpPr>
          <p:cNvPr id="12" name="Picture Placeholder 6"/>
          <p:cNvSpPr>
            <a:spLocks noGrp="1"/>
          </p:cNvSpPr>
          <p:nvPr>
            <p:ph type="pic" sz="quarter" idx="18" hasCustomPrompt="1"/>
          </p:nvPr>
        </p:nvSpPr>
        <p:spPr>
          <a:xfrm>
            <a:off x="1703729" y="3641943"/>
            <a:ext cx="2501471" cy="2260601"/>
          </a:xfrm>
        </p:spPr>
        <p:txBody>
          <a:bodyPr>
            <a:normAutofit/>
          </a:bodyPr>
          <a:lstStyle>
            <a:lvl1pPr marL="0" indent="0">
              <a:buNone/>
              <a:defRPr sz="1600" baseline="0"/>
            </a:lvl1pPr>
          </a:lstStyle>
          <a:p>
            <a:r>
              <a:rPr lang="en-US" dirty="0"/>
              <a:t>Drag picture here</a:t>
            </a:r>
          </a:p>
        </p:txBody>
      </p:sp>
      <p:sp>
        <p:nvSpPr>
          <p:cNvPr id="13" name="Picture Placeholder 6"/>
          <p:cNvSpPr>
            <a:spLocks noGrp="1"/>
          </p:cNvSpPr>
          <p:nvPr>
            <p:ph type="pic" sz="quarter" idx="19" hasCustomPrompt="1"/>
          </p:nvPr>
        </p:nvSpPr>
        <p:spPr>
          <a:xfrm>
            <a:off x="4328546" y="4387009"/>
            <a:ext cx="7253855" cy="1515534"/>
          </a:xfrm>
        </p:spPr>
        <p:txBody>
          <a:bodyPr>
            <a:normAutofit/>
          </a:bodyPr>
          <a:lstStyle>
            <a:lvl1pPr marL="0" indent="0">
              <a:buNone/>
              <a:defRPr sz="1600" baseline="0"/>
            </a:lvl1pPr>
          </a:lstStyle>
          <a:p>
            <a:r>
              <a:rPr lang="en-US" dirty="0"/>
              <a:t>Drag picture here</a:t>
            </a:r>
          </a:p>
        </p:txBody>
      </p:sp>
    </p:spTree>
    <p:extLst>
      <p:ext uri="{BB962C8B-B14F-4D97-AF65-F5344CB8AC3E}">
        <p14:creationId xmlns:p14="http://schemas.microsoft.com/office/powerpoint/2010/main" val="31205700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Chapter Title">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1744134"/>
            <a:ext cx="9753600" cy="1856317"/>
          </a:xfrm>
        </p:spPr>
        <p:txBody>
          <a:body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mn-lt"/>
                <a:cs typeface="Abadi MT Condensed 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r>
              <a:rPr lang="en-US"/>
              <a:t>INDIANA UNIVERSITY–PURDUE UNIVERSITY INDIANAPOLIS</a:t>
            </a:r>
            <a:endParaRPr lang="en-US" dirty="0"/>
          </a:p>
        </p:txBody>
      </p:sp>
      <p:sp>
        <p:nvSpPr>
          <p:cNvPr id="6" name="Slide Number Placeholder 5"/>
          <p:cNvSpPr>
            <a:spLocks noGrp="1"/>
          </p:cNvSpPr>
          <p:nvPr>
            <p:ph type="sldNum" sz="quarter" idx="12"/>
          </p:nvPr>
        </p:nvSpPr>
        <p:spPr/>
        <p:txBody>
          <a:bodyPr/>
          <a:lstStyle/>
          <a:p>
            <a:fld id="{A2CEE53A-19EC-654D-82C1-D215F6FEFF18}" type="slidenum">
              <a:rPr lang="en-US" smtClean="0">
                <a:solidFill>
                  <a:srgbClr val="66080F"/>
                </a:solidFill>
              </a:rPr>
              <a:pPr/>
              <a:t>‹#›</a:t>
            </a:fld>
            <a:endParaRPr lang="en-US">
              <a:solidFill>
                <a:srgbClr val="66080F"/>
              </a:solidFill>
            </a:endParaRPr>
          </a:p>
        </p:txBody>
      </p:sp>
    </p:spTree>
    <p:extLst>
      <p:ext uri="{BB962C8B-B14F-4D97-AF65-F5344CB8AC3E}">
        <p14:creationId xmlns:p14="http://schemas.microsoft.com/office/powerpoint/2010/main" val="640318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96661" y="4406901"/>
            <a:ext cx="9785739"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1796661" y="2906713"/>
            <a:ext cx="9785739"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a:t>INDIANA UNIVERSITY–PURDUE UNIVERSITY INDIANAPOLIS</a:t>
            </a:r>
            <a:endParaRPr lang="en-US" dirty="0"/>
          </a:p>
        </p:txBody>
      </p:sp>
      <p:sp>
        <p:nvSpPr>
          <p:cNvPr id="6" name="Slide Number Placeholder 5"/>
          <p:cNvSpPr>
            <a:spLocks noGrp="1"/>
          </p:cNvSpPr>
          <p:nvPr>
            <p:ph type="sldNum" sz="quarter" idx="12"/>
          </p:nvPr>
        </p:nvSpPr>
        <p:spPr/>
        <p:txBody>
          <a:bodyPr/>
          <a:lstStyle/>
          <a:p>
            <a:fld id="{A2CEE53A-19EC-654D-82C1-D215F6FEFF18}" type="slidenum">
              <a:rPr lang="en-US" smtClean="0">
                <a:solidFill>
                  <a:srgbClr val="66080F"/>
                </a:solidFill>
              </a:rPr>
              <a:pPr/>
              <a:t>‹#›</a:t>
            </a:fld>
            <a:endParaRPr lang="en-US">
              <a:solidFill>
                <a:srgbClr val="66080F"/>
              </a:solidFill>
            </a:endParaRPr>
          </a:p>
        </p:txBody>
      </p:sp>
    </p:spTree>
    <p:extLst>
      <p:ext uri="{BB962C8B-B14F-4D97-AF65-F5344CB8AC3E}">
        <p14:creationId xmlns:p14="http://schemas.microsoft.com/office/powerpoint/2010/main" val="38552228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488808" y="274639"/>
            <a:ext cx="9093593" cy="108849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488807" y="1600201"/>
            <a:ext cx="421253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928505" y="1600201"/>
            <a:ext cx="465389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a:t>INDIANA UNIVERSITY–PURDUE UNIVERSITY INDIANAPOLIS</a:t>
            </a:r>
            <a:endParaRPr lang="en-US" dirty="0"/>
          </a:p>
        </p:txBody>
      </p:sp>
      <p:sp>
        <p:nvSpPr>
          <p:cNvPr id="7" name="Slide Number Placeholder 6"/>
          <p:cNvSpPr>
            <a:spLocks noGrp="1"/>
          </p:cNvSpPr>
          <p:nvPr>
            <p:ph type="sldNum" sz="quarter" idx="12"/>
          </p:nvPr>
        </p:nvSpPr>
        <p:spPr/>
        <p:txBody>
          <a:bodyPr/>
          <a:lstStyle/>
          <a:p>
            <a:fld id="{A2CEE53A-19EC-654D-82C1-D215F6FEFF18}" type="slidenum">
              <a:rPr lang="en-US" smtClean="0">
                <a:solidFill>
                  <a:srgbClr val="66080F"/>
                </a:solidFill>
              </a:rPr>
              <a:pPr/>
              <a:t>‹#›</a:t>
            </a:fld>
            <a:endParaRPr lang="en-US">
              <a:solidFill>
                <a:srgbClr val="66080F"/>
              </a:solidFill>
            </a:endParaRPr>
          </a:p>
        </p:txBody>
      </p:sp>
    </p:spTree>
    <p:extLst>
      <p:ext uri="{BB962C8B-B14F-4D97-AF65-F5344CB8AC3E}">
        <p14:creationId xmlns:p14="http://schemas.microsoft.com/office/powerpoint/2010/main" val="862756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2BFAEB-47D5-408F-8E6C-0FEA0B03A283}" type="datetimeFigureOut">
              <a:rPr lang="en-US" smtClean="0"/>
              <a:t>5/7/2021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C04F6-887F-4E0A-9BA6-491726C27210}" type="slidenum">
              <a:rPr lang="en-US" smtClean="0"/>
              <a:t>‹#›</a:t>
            </a:fld>
            <a:endParaRPr lang="en-US"/>
          </a:p>
        </p:txBody>
      </p:sp>
    </p:spTree>
    <p:extLst>
      <p:ext uri="{BB962C8B-B14F-4D97-AF65-F5344CB8AC3E}">
        <p14:creationId xmlns:p14="http://schemas.microsoft.com/office/powerpoint/2010/main" val="8583642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703728" y="1535113"/>
            <a:ext cx="4760123" cy="639762"/>
          </a:xfrm>
        </p:spPr>
        <p:txBody>
          <a:bodyPr anchor="b">
            <a:noAutofit/>
          </a:bodyPr>
          <a:lstStyle>
            <a:lvl1pPr marL="0" indent="0">
              <a:buNone/>
              <a:defRPr sz="2000" b="1">
                <a:latin typeface="Georgia"/>
                <a:cs typeface="Georgi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703728" y="2174875"/>
            <a:ext cx="476012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649713" y="1535113"/>
            <a:ext cx="4932688" cy="639762"/>
          </a:xfrm>
        </p:spPr>
        <p:txBody>
          <a:bodyPr anchor="b">
            <a:noAutofit/>
          </a:bodyPr>
          <a:lstStyle>
            <a:lvl1pPr marL="0" indent="0">
              <a:buNone/>
              <a:defRPr sz="2000" b="1">
                <a:latin typeface="Georgia"/>
                <a:cs typeface="Georgi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49712" y="2174875"/>
            <a:ext cx="49326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r>
              <a:rPr lang="en-US"/>
              <a:t>INDIANA UNIVERSITY–PURDUE UNIVERSITY INDIANAPOLIS</a:t>
            </a:r>
            <a:endParaRPr lang="en-US" dirty="0"/>
          </a:p>
        </p:txBody>
      </p:sp>
      <p:sp>
        <p:nvSpPr>
          <p:cNvPr id="9" name="Slide Number Placeholder 8"/>
          <p:cNvSpPr>
            <a:spLocks noGrp="1"/>
          </p:cNvSpPr>
          <p:nvPr>
            <p:ph type="sldNum" sz="quarter" idx="12"/>
          </p:nvPr>
        </p:nvSpPr>
        <p:spPr/>
        <p:txBody>
          <a:bodyPr/>
          <a:lstStyle/>
          <a:p>
            <a:fld id="{A2CEE53A-19EC-654D-82C1-D215F6FEFF18}" type="slidenum">
              <a:rPr lang="en-US" smtClean="0">
                <a:solidFill>
                  <a:srgbClr val="66080F"/>
                </a:solidFill>
              </a:rPr>
              <a:pPr/>
              <a:t>‹#›</a:t>
            </a:fld>
            <a:endParaRPr lang="en-US">
              <a:solidFill>
                <a:srgbClr val="66080F"/>
              </a:solidFill>
            </a:endParaRPr>
          </a:p>
        </p:txBody>
      </p:sp>
    </p:spTree>
    <p:extLst>
      <p:ext uri="{BB962C8B-B14F-4D97-AF65-F5344CB8AC3E}">
        <p14:creationId xmlns:p14="http://schemas.microsoft.com/office/powerpoint/2010/main" val="17277918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Slide 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93405" y="274638"/>
            <a:ext cx="9888996" cy="1071562"/>
          </a:xfrm>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a:t>INDIANA UNIVERSITY–PURDUE UNIVERSITY INDIANAPOLIS</a:t>
            </a:r>
            <a:endParaRPr lang="en-US" dirty="0"/>
          </a:p>
        </p:txBody>
      </p:sp>
      <p:sp>
        <p:nvSpPr>
          <p:cNvPr id="5" name="Slide Number Placeholder 4"/>
          <p:cNvSpPr>
            <a:spLocks noGrp="1"/>
          </p:cNvSpPr>
          <p:nvPr>
            <p:ph type="sldNum" sz="quarter" idx="12"/>
          </p:nvPr>
        </p:nvSpPr>
        <p:spPr/>
        <p:txBody>
          <a:bodyPr/>
          <a:lstStyle/>
          <a:p>
            <a:fld id="{A2CEE53A-19EC-654D-82C1-D215F6FEFF18}" type="slidenum">
              <a:rPr lang="en-US" smtClean="0">
                <a:solidFill>
                  <a:srgbClr val="66080F"/>
                </a:solidFill>
              </a:rPr>
              <a:pPr/>
              <a:t>‹#›</a:t>
            </a:fld>
            <a:endParaRPr lang="en-US">
              <a:solidFill>
                <a:srgbClr val="66080F"/>
              </a:solidFill>
            </a:endParaRPr>
          </a:p>
        </p:txBody>
      </p:sp>
    </p:spTree>
    <p:extLst>
      <p:ext uri="{BB962C8B-B14F-4D97-AF65-F5344CB8AC3E}">
        <p14:creationId xmlns:p14="http://schemas.microsoft.com/office/powerpoint/2010/main" val="8303836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21126" y="1559443"/>
            <a:ext cx="2999559" cy="45667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INDIANA UNIVERSITY–PURDUE UNIVERSITY INDIANAPOLIS</a:t>
            </a:r>
            <a:endParaRPr lang="en-US" dirty="0"/>
          </a:p>
        </p:txBody>
      </p:sp>
      <p:sp>
        <p:nvSpPr>
          <p:cNvPr id="7" name="Slide Number Placeholder 6"/>
          <p:cNvSpPr>
            <a:spLocks noGrp="1"/>
          </p:cNvSpPr>
          <p:nvPr>
            <p:ph type="sldNum" sz="quarter" idx="12"/>
          </p:nvPr>
        </p:nvSpPr>
        <p:spPr/>
        <p:txBody>
          <a:bodyPr/>
          <a:lstStyle/>
          <a:p>
            <a:fld id="{A2CEE53A-19EC-654D-82C1-D215F6FEFF18}" type="slidenum">
              <a:rPr lang="en-US" smtClean="0">
                <a:solidFill>
                  <a:srgbClr val="66080F"/>
                </a:solidFill>
              </a:rPr>
              <a:pPr/>
              <a:t>‹#›</a:t>
            </a:fld>
            <a:endParaRPr lang="en-US">
              <a:solidFill>
                <a:srgbClr val="66080F"/>
              </a:solidFill>
            </a:endParaRPr>
          </a:p>
        </p:txBody>
      </p:sp>
    </p:spTree>
    <p:extLst>
      <p:ext uri="{BB962C8B-B14F-4D97-AF65-F5344CB8AC3E}">
        <p14:creationId xmlns:p14="http://schemas.microsoft.com/office/powerpoint/2010/main" val="20872928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9"/>
            <a:ext cx="7315200" cy="71094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INDIANA UNIVERSITY–PURDUE UNIVERSITY INDIANAPOLIS</a:t>
            </a:r>
            <a:endParaRPr lang="en-US" dirty="0"/>
          </a:p>
        </p:txBody>
      </p:sp>
      <p:sp>
        <p:nvSpPr>
          <p:cNvPr id="7" name="Slide Number Placeholder 6"/>
          <p:cNvSpPr>
            <a:spLocks noGrp="1"/>
          </p:cNvSpPr>
          <p:nvPr>
            <p:ph type="sldNum" sz="quarter" idx="12"/>
          </p:nvPr>
        </p:nvSpPr>
        <p:spPr/>
        <p:txBody>
          <a:bodyPr/>
          <a:lstStyle/>
          <a:p>
            <a:fld id="{A2CEE53A-19EC-654D-82C1-D215F6FEFF18}" type="slidenum">
              <a:rPr lang="en-US" smtClean="0">
                <a:solidFill>
                  <a:srgbClr val="66080F"/>
                </a:solidFill>
              </a:rPr>
              <a:pPr/>
              <a:t>‹#›</a:t>
            </a:fld>
            <a:endParaRPr lang="en-US">
              <a:solidFill>
                <a:srgbClr val="66080F"/>
              </a:solidFill>
            </a:endParaRPr>
          </a:p>
        </p:txBody>
      </p:sp>
    </p:spTree>
    <p:extLst>
      <p:ext uri="{BB962C8B-B14F-4D97-AF65-F5344CB8AC3E}">
        <p14:creationId xmlns:p14="http://schemas.microsoft.com/office/powerpoint/2010/main" val="3500925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92BFAEB-47D5-408F-8E6C-0FEA0B03A283}" type="datetimeFigureOut">
              <a:rPr lang="en-US" smtClean="0"/>
              <a:t>5/7/2021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C04F6-887F-4E0A-9BA6-491726C27210}" type="slidenum">
              <a:rPr lang="en-US" smtClean="0"/>
              <a:t>‹#›</a:t>
            </a:fld>
            <a:endParaRPr lang="en-US"/>
          </a:p>
        </p:txBody>
      </p:sp>
    </p:spTree>
    <p:extLst>
      <p:ext uri="{BB962C8B-B14F-4D97-AF65-F5344CB8AC3E}">
        <p14:creationId xmlns:p14="http://schemas.microsoft.com/office/powerpoint/2010/main" val="2752128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2BFAEB-47D5-408F-8E6C-0FEA0B03A283}" type="datetimeFigureOut">
              <a:rPr lang="en-US" smtClean="0"/>
              <a:t>5/7/2021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FC04F6-887F-4E0A-9BA6-491726C27210}" type="slidenum">
              <a:rPr lang="en-US" smtClean="0"/>
              <a:t>‹#›</a:t>
            </a:fld>
            <a:endParaRPr lang="en-US"/>
          </a:p>
        </p:txBody>
      </p:sp>
    </p:spTree>
    <p:extLst>
      <p:ext uri="{BB962C8B-B14F-4D97-AF65-F5344CB8AC3E}">
        <p14:creationId xmlns:p14="http://schemas.microsoft.com/office/powerpoint/2010/main" val="3919244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2BFAEB-47D5-408F-8E6C-0FEA0B03A283}" type="datetimeFigureOut">
              <a:rPr lang="en-US" smtClean="0"/>
              <a:t>5/7/2021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FC04F6-887F-4E0A-9BA6-491726C27210}" type="slidenum">
              <a:rPr lang="en-US" smtClean="0"/>
              <a:t>‹#›</a:t>
            </a:fld>
            <a:endParaRPr lang="en-US"/>
          </a:p>
        </p:txBody>
      </p:sp>
    </p:spTree>
    <p:extLst>
      <p:ext uri="{BB962C8B-B14F-4D97-AF65-F5344CB8AC3E}">
        <p14:creationId xmlns:p14="http://schemas.microsoft.com/office/powerpoint/2010/main" val="1742094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92BFAEB-47D5-408F-8E6C-0FEA0B03A283}" type="datetimeFigureOut">
              <a:rPr lang="en-US" smtClean="0"/>
              <a:t>5/7/2021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FC04F6-887F-4E0A-9BA6-491726C27210}" type="slidenum">
              <a:rPr lang="en-US" smtClean="0"/>
              <a:t>‹#›</a:t>
            </a:fld>
            <a:endParaRPr lang="en-US"/>
          </a:p>
        </p:txBody>
      </p:sp>
    </p:spTree>
    <p:extLst>
      <p:ext uri="{BB962C8B-B14F-4D97-AF65-F5344CB8AC3E}">
        <p14:creationId xmlns:p14="http://schemas.microsoft.com/office/powerpoint/2010/main" val="2814548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2BFAEB-47D5-408F-8E6C-0FEA0B03A283}" type="datetimeFigureOut">
              <a:rPr lang="en-US" smtClean="0"/>
              <a:t>5/7/2021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FC04F6-887F-4E0A-9BA6-491726C27210}" type="slidenum">
              <a:rPr lang="en-US" smtClean="0"/>
              <a:t>‹#›</a:t>
            </a:fld>
            <a:endParaRPr lang="en-US"/>
          </a:p>
        </p:txBody>
      </p:sp>
    </p:spTree>
    <p:extLst>
      <p:ext uri="{BB962C8B-B14F-4D97-AF65-F5344CB8AC3E}">
        <p14:creationId xmlns:p14="http://schemas.microsoft.com/office/powerpoint/2010/main" val="2546103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92BFAEB-47D5-408F-8E6C-0FEA0B03A283}" type="datetimeFigureOut">
              <a:rPr lang="en-US" smtClean="0"/>
              <a:t>5/7/2021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FC04F6-887F-4E0A-9BA6-491726C27210}" type="slidenum">
              <a:rPr lang="en-US" smtClean="0"/>
              <a:t>‹#›</a:t>
            </a:fld>
            <a:endParaRPr lang="en-US"/>
          </a:p>
        </p:txBody>
      </p:sp>
    </p:spTree>
    <p:extLst>
      <p:ext uri="{BB962C8B-B14F-4D97-AF65-F5344CB8AC3E}">
        <p14:creationId xmlns:p14="http://schemas.microsoft.com/office/powerpoint/2010/main" val="4145443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92BFAEB-47D5-408F-8E6C-0FEA0B03A283}" type="datetimeFigureOut">
              <a:rPr lang="en-US" smtClean="0"/>
              <a:t>5/7/2021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FC04F6-887F-4E0A-9BA6-491726C27210}" type="slidenum">
              <a:rPr lang="en-US" smtClean="0"/>
              <a:t>‹#›</a:t>
            </a:fld>
            <a:endParaRPr lang="en-US"/>
          </a:p>
        </p:txBody>
      </p:sp>
    </p:spTree>
    <p:extLst>
      <p:ext uri="{BB962C8B-B14F-4D97-AF65-F5344CB8AC3E}">
        <p14:creationId xmlns:p14="http://schemas.microsoft.com/office/powerpoint/2010/main" val="491136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2BFAEB-47D5-408F-8E6C-0FEA0B03A283}" type="datetimeFigureOut">
              <a:rPr lang="en-US" smtClean="0"/>
              <a:t>5/7/2021</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FC04F6-887F-4E0A-9BA6-491726C27210}" type="slidenum">
              <a:rPr lang="en-US" smtClean="0"/>
              <a:t>‹#›</a:t>
            </a:fld>
            <a:endParaRPr lang="en-US"/>
          </a:p>
        </p:txBody>
      </p:sp>
    </p:spTree>
    <p:extLst>
      <p:ext uri="{BB962C8B-B14F-4D97-AF65-F5344CB8AC3E}">
        <p14:creationId xmlns:p14="http://schemas.microsoft.com/office/powerpoint/2010/main" val="22100907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screen">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03730" y="274639"/>
            <a:ext cx="9878671" cy="1088495"/>
          </a:xfrm>
          <a:prstGeom prst="rect">
            <a:avLst/>
          </a:prstGeom>
          <a:effectLst>
            <a:outerShdw blurRad="50800" dist="25400" dir="6000000" algn="tl" rotWithShape="0">
              <a:srgbClr val="000000">
                <a:alpha val="37000"/>
              </a:srgbClr>
            </a:outerShdw>
          </a:effectLst>
        </p:spPr>
        <p:txBody>
          <a:bodyPr vert="horz" lIns="91440" tIns="45720" rIns="91440" bIns="45720" rtlCol="0" anchor="ctr">
            <a:normAutofit/>
          </a:bodyPr>
          <a:lstStyle/>
          <a:p>
            <a:r>
              <a:rPr lang="en-US" dirty="0"/>
              <a:t>Click to add ENGAGING text</a:t>
            </a:r>
          </a:p>
        </p:txBody>
      </p:sp>
      <p:sp>
        <p:nvSpPr>
          <p:cNvPr id="3" name="Text Placeholder 2"/>
          <p:cNvSpPr>
            <a:spLocks noGrp="1"/>
          </p:cNvSpPr>
          <p:nvPr>
            <p:ph type="body" idx="1"/>
          </p:nvPr>
        </p:nvSpPr>
        <p:spPr>
          <a:xfrm>
            <a:off x="1703731" y="1566334"/>
            <a:ext cx="9878669" cy="4275666"/>
          </a:xfrm>
          <a:prstGeom prst="rect">
            <a:avLst/>
          </a:prstGeom>
        </p:spPr>
        <p:txBody>
          <a:bodyPr vert="horz" lIns="91440" tIns="45720" rIns="91440" bIns="45720" rtlCol="0">
            <a:normAutofit/>
          </a:bodyPr>
          <a:lstStyle/>
          <a:p>
            <a:pPr lvl="0"/>
            <a:endParaRPr lang="en-US" dirty="0"/>
          </a:p>
        </p:txBody>
      </p:sp>
      <p:sp>
        <p:nvSpPr>
          <p:cNvPr id="5" name="Footer Placeholder 4"/>
          <p:cNvSpPr>
            <a:spLocks noGrp="1"/>
          </p:cNvSpPr>
          <p:nvPr>
            <p:ph type="ftr" sz="quarter" idx="3"/>
          </p:nvPr>
        </p:nvSpPr>
        <p:spPr>
          <a:xfrm>
            <a:off x="4924224" y="6297084"/>
            <a:ext cx="5441245" cy="365125"/>
          </a:xfrm>
          <a:prstGeom prst="rect">
            <a:avLst/>
          </a:prstGeom>
        </p:spPr>
        <p:txBody>
          <a:bodyPr vert="horz" lIns="91440" tIns="45720" rIns="91440" bIns="45720" rtlCol="0" anchor="ctr"/>
          <a:lstStyle>
            <a:lvl1pPr algn="r">
              <a:defRPr sz="1050" b="0" i="0" spc="260">
                <a:solidFill>
                  <a:srgbClr val="66080F"/>
                </a:solidFill>
                <a:latin typeface="BentonSans Medium"/>
                <a:cs typeface="BentonSans Medium"/>
              </a:defRPr>
            </a:lvl1pPr>
          </a:lstStyle>
          <a:p>
            <a:pPr defTabSz="457200"/>
            <a:r>
              <a:rPr lang="en-US"/>
              <a:t>INDIANA UNIVERSITY–PURDUE UNIVERSITY INDIANAPOLIS</a:t>
            </a:r>
            <a:endParaRPr lang="en-US" dirty="0"/>
          </a:p>
        </p:txBody>
      </p:sp>
      <p:sp>
        <p:nvSpPr>
          <p:cNvPr id="6" name="Slide Number Placeholder 5"/>
          <p:cNvSpPr>
            <a:spLocks noGrp="1"/>
          </p:cNvSpPr>
          <p:nvPr>
            <p:ph type="sldNum" sz="quarter" idx="4"/>
          </p:nvPr>
        </p:nvSpPr>
        <p:spPr>
          <a:xfrm>
            <a:off x="10490851" y="6297084"/>
            <a:ext cx="1091549" cy="365125"/>
          </a:xfrm>
          <a:prstGeom prst="rect">
            <a:avLst/>
          </a:prstGeom>
        </p:spPr>
        <p:txBody>
          <a:bodyPr vert="horz" lIns="91440" tIns="45720" rIns="91440" bIns="45720" rtlCol="0" anchor="ctr"/>
          <a:lstStyle>
            <a:lvl1pPr algn="r">
              <a:defRPr sz="1000" b="0" i="1">
                <a:solidFill>
                  <a:schemeClr val="tx2"/>
                </a:solidFill>
                <a:latin typeface="Arial"/>
              </a:defRPr>
            </a:lvl1pPr>
          </a:lstStyle>
          <a:p>
            <a:pPr defTabSz="457200"/>
            <a:fld id="{A2CEE53A-19EC-654D-82C1-D215F6FEFF18}" type="slidenum">
              <a:rPr lang="en-US" smtClean="0">
                <a:solidFill>
                  <a:srgbClr val="66080F"/>
                </a:solidFill>
              </a:rPr>
              <a:pPr defTabSz="457200"/>
              <a:t>‹#›</a:t>
            </a:fld>
            <a:endParaRPr lang="en-US" dirty="0">
              <a:solidFill>
                <a:srgbClr val="66080F"/>
              </a:solidFill>
            </a:endParaRPr>
          </a:p>
        </p:txBody>
      </p:sp>
      <p:sp>
        <p:nvSpPr>
          <p:cNvPr id="8" name="Text Placeholder 2"/>
          <p:cNvSpPr txBox="1">
            <a:spLocks/>
          </p:cNvSpPr>
          <p:nvPr/>
        </p:nvSpPr>
        <p:spPr>
          <a:xfrm>
            <a:off x="609601" y="1566334"/>
            <a:ext cx="5407377" cy="427566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lumMod val="75000"/>
                    <a:lumOff val="25000"/>
                  </a:schemeClr>
                </a:solidFill>
                <a:latin typeface="Arial"/>
                <a:ea typeface="+mn-ea"/>
                <a:cs typeface="+mn-cs"/>
              </a:defRPr>
            </a:lvl1pPr>
            <a:lvl2pPr marL="742950" indent="-285750" algn="l" defTabSz="457200" rtl="0" eaLnBrk="1" latinLnBrk="0" hangingPunct="1">
              <a:spcBef>
                <a:spcPct val="20000"/>
              </a:spcBef>
              <a:buFont typeface="Arial"/>
              <a:buChar char="–"/>
              <a:defRPr sz="2800" kern="1200">
                <a:solidFill>
                  <a:schemeClr val="tx1">
                    <a:lumMod val="75000"/>
                    <a:lumOff val="25000"/>
                  </a:schemeClr>
                </a:solidFill>
                <a:latin typeface="Arial"/>
                <a:ea typeface="+mn-ea"/>
                <a:cs typeface="+mn-cs"/>
              </a:defRPr>
            </a:lvl2pPr>
            <a:lvl3pPr marL="1143000" indent="-228600" algn="l" defTabSz="457200" rtl="0" eaLnBrk="1" latinLnBrk="0" hangingPunct="1">
              <a:spcBef>
                <a:spcPct val="20000"/>
              </a:spcBef>
              <a:buFont typeface="Arial"/>
              <a:buChar char="•"/>
              <a:defRPr sz="2400" kern="1200">
                <a:solidFill>
                  <a:schemeClr val="tx1">
                    <a:lumMod val="75000"/>
                    <a:lumOff val="25000"/>
                  </a:schemeClr>
                </a:solidFill>
                <a:latin typeface="Arial"/>
                <a:ea typeface="+mn-ea"/>
                <a:cs typeface="+mn-cs"/>
              </a:defRPr>
            </a:lvl3pPr>
            <a:lvl4pPr marL="1600200" indent="-228600" algn="l" defTabSz="457200" rtl="0" eaLnBrk="1" latinLnBrk="0" hangingPunct="1">
              <a:spcBef>
                <a:spcPct val="20000"/>
              </a:spcBef>
              <a:buFont typeface="Arial"/>
              <a:buChar char="–"/>
              <a:defRPr sz="2000" kern="1200">
                <a:solidFill>
                  <a:schemeClr val="tx1">
                    <a:lumMod val="75000"/>
                    <a:lumOff val="25000"/>
                  </a:schemeClr>
                </a:solidFill>
                <a:latin typeface="Arial"/>
                <a:ea typeface="+mn-ea"/>
                <a:cs typeface="+mn-cs"/>
              </a:defRPr>
            </a:lvl4pPr>
            <a:lvl5pPr marL="2057400" indent="-228600" algn="l" defTabSz="457200" rtl="0" eaLnBrk="1" latinLnBrk="0" hangingPunct="1">
              <a:spcBef>
                <a:spcPct val="20000"/>
              </a:spcBef>
              <a:buFont typeface="Arial"/>
              <a:buChar char="»"/>
              <a:defRPr sz="2000" kern="1200">
                <a:solidFill>
                  <a:schemeClr val="tx1">
                    <a:lumMod val="75000"/>
                    <a:lumOff val="25000"/>
                  </a:schemeClr>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endParaRPr lang="en-US" sz="3200" dirty="0">
              <a:solidFill>
                <a:srgbClr val="292929">
                  <a:lumMod val="75000"/>
                  <a:lumOff val="25000"/>
                </a:srgbClr>
              </a:solidFill>
            </a:endParaRPr>
          </a:p>
        </p:txBody>
      </p:sp>
    </p:spTree>
    <p:extLst>
      <p:ext uri="{BB962C8B-B14F-4D97-AF65-F5344CB8AC3E}">
        <p14:creationId xmlns:p14="http://schemas.microsoft.com/office/powerpoint/2010/main" val="111961234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dt="0"/>
  <p:txStyles>
    <p:titleStyle>
      <a:lvl1pPr algn="l" defTabSz="457200" rtl="0" eaLnBrk="1" latinLnBrk="0" hangingPunct="1">
        <a:spcBef>
          <a:spcPct val="0"/>
        </a:spcBef>
        <a:buNone/>
        <a:defRPr sz="3600" b="0" i="0" kern="1200">
          <a:solidFill>
            <a:schemeClr val="tx1"/>
          </a:solidFill>
          <a:latin typeface="BentonSans Bold"/>
          <a:ea typeface="+mj-ea"/>
          <a:cs typeface="BentonSans Bold"/>
        </a:defRPr>
      </a:lvl1pPr>
    </p:titleStyle>
    <p:bodyStyle>
      <a:lvl1pPr marL="0" indent="0" algn="l" defTabSz="457200" rtl="0" eaLnBrk="1" latinLnBrk="0" hangingPunct="1">
        <a:spcBef>
          <a:spcPct val="20000"/>
        </a:spcBef>
        <a:buFont typeface="Arial"/>
        <a:buNone/>
        <a:defRPr sz="3200" b="0" i="0" kern="1200">
          <a:solidFill>
            <a:schemeClr val="tx1"/>
          </a:solidFill>
          <a:latin typeface="BentonSans Book"/>
          <a:ea typeface="+mn-ea"/>
          <a:cs typeface="BentonSans Book"/>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BentonSans Regular"/>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BentonSans Regular"/>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BentonSans Regular"/>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BentonSans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hyperlink" Target="mailto:ksgrove@iupui.edu" TargetMode="External"/><Relationship Id="rId2" Type="http://schemas.openxmlformats.org/officeDocument/2006/relationships/notesSlide" Target="../notesSlides/notesSlide7.xml"/><Relationship Id="rId1" Type="http://schemas.openxmlformats.org/officeDocument/2006/relationships/slideLayout" Target="../slideLayouts/slideLayout14.xml"/><Relationship Id="rId5" Type="http://schemas.openxmlformats.org/officeDocument/2006/relationships/hyperlink" Target="mailto:algahime@iupui.edu" TargetMode="External"/><Relationship Id="rId4" Type="http://schemas.openxmlformats.org/officeDocument/2006/relationships/hyperlink" Target="mailto:emward@iupui.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1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1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1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20"/>
          </p:nvPr>
        </p:nvSpPr>
        <p:spPr>
          <a:xfrm>
            <a:off x="4497232" y="519600"/>
            <a:ext cx="6170768" cy="1354170"/>
          </a:xfrm>
        </p:spPr>
        <p:txBody>
          <a:bodyPr>
            <a:noAutofit/>
          </a:bodyPr>
          <a:lstStyle/>
          <a:p>
            <a:pPr marL="0" indent="0" algn="ctr">
              <a:spcBef>
                <a:spcPts val="0"/>
              </a:spcBef>
              <a:buNone/>
            </a:pPr>
            <a:r>
              <a:rPr lang="en-US" b="1" dirty="0">
                <a:latin typeface="BentonSansExtraComp Medium" panose="02000606040000020004" pitchFamily="50" charset="0"/>
                <a:ea typeface="Calibri" panose="020F0502020204030204" pitchFamily="34" charset="0"/>
                <a:cs typeface="Times New Roman" panose="02020603050405020304" pitchFamily="18" charset="0"/>
              </a:rPr>
              <a:t>EMPOWER</a:t>
            </a:r>
          </a:p>
          <a:p>
            <a:pPr marL="0" indent="0" algn="ctr">
              <a:spcBef>
                <a:spcPts val="0"/>
              </a:spcBef>
              <a:buNone/>
            </a:pPr>
            <a:r>
              <a:rPr lang="en-US" b="1" dirty="0">
                <a:solidFill>
                  <a:schemeClr val="tx2"/>
                </a:solidFill>
                <a:latin typeface="BentonSansExtraComp Medium" panose="02000606040000020004" pitchFamily="50" charset="0"/>
                <a:cs typeface="Times New Roman" panose="02020603050405020304" pitchFamily="18" charset="0"/>
              </a:rPr>
              <a:t>Enhanced Mentoring Program with Opportunities for Ways to Excel in Research</a:t>
            </a:r>
            <a:endParaRPr lang="en-US" b="1" dirty="0">
              <a:solidFill>
                <a:schemeClr val="tx2"/>
              </a:solidFill>
              <a:latin typeface="BentonSansExtraComp Medium" panose="02000606040000020004" pitchFamily="50" charset="0"/>
              <a:cs typeface="BentonSansCond Light"/>
            </a:endParaRPr>
          </a:p>
        </p:txBody>
      </p:sp>
      <p:sp>
        <p:nvSpPr>
          <p:cNvPr id="11" name="Text Placeholder 2"/>
          <p:cNvSpPr txBox="1">
            <a:spLocks/>
          </p:cNvSpPr>
          <p:nvPr/>
        </p:nvSpPr>
        <p:spPr>
          <a:xfrm>
            <a:off x="317668" y="1590670"/>
            <a:ext cx="2725271" cy="1089648"/>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sz="3200" b="0" i="0" kern="1200">
                <a:solidFill>
                  <a:srgbClr val="800000"/>
                </a:solidFill>
                <a:latin typeface="BentonSans Book"/>
                <a:ea typeface="+mn-ea"/>
                <a:cs typeface="BentonSans Book"/>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BentonSans Regular"/>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BentonSans Regular"/>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BentonSans Regular"/>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BentonSans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1800" b="0" i="0" u="none" strike="noStrike" kern="1200" cap="none" spc="0" normalizeH="0" baseline="0" noProof="0" dirty="0">
                <a:ln>
                  <a:noFill/>
                </a:ln>
                <a:solidFill>
                  <a:prstClr val="white">
                    <a:lumMod val="95000"/>
                  </a:prstClr>
                </a:solidFill>
                <a:effectLst/>
                <a:uLnTx/>
                <a:uFillTx/>
                <a:latin typeface="BentonSansCond Light"/>
                <a:ea typeface="+mn-ea"/>
                <a:cs typeface="BentonSansCond Light"/>
              </a:rPr>
              <a:t>Kathleen Grove</a:t>
            </a:r>
          </a:p>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1800" b="0" i="0" u="none" strike="noStrike" kern="1200" cap="none" spc="0" normalizeH="0" baseline="0" noProof="0" dirty="0">
                <a:ln>
                  <a:noFill/>
                </a:ln>
                <a:solidFill>
                  <a:prstClr val="white">
                    <a:lumMod val="95000"/>
                  </a:prstClr>
                </a:solidFill>
                <a:effectLst/>
                <a:uLnTx/>
                <a:uFillTx/>
                <a:latin typeface="BentonSansCond Light"/>
                <a:ea typeface="+mn-ea"/>
                <a:cs typeface="BentonSansCond Light"/>
              </a:rPr>
              <a:t>Director,</a:t>
            </a:r>
          </a:p>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1800" b="0" i="0" u="none" strike="noStrike" kern="1200" cap="none" spc="0" normalizeH="0" baseline="0" noProof="0" dirty="0">
                <a:ln>
                  <a:noFill/>
                </a:ln>
                <a:solidFill>
                  <a:prstClr val="white">
                    <a:lumMod val="95000"/>
                  </a:prstClr>
                </a:solidFill>
                <a:effectLst/>
                <a:uLnTx/>
                <a:uFillTx/>
                <a:latin typeface="BentonSansCond Light"/>
                <a:ea typeface="+mn-ea"/>
                <a:cs typeface="BentonSansCond Light"/>
              </a:rPr>
              <a:t>Office for Women</a:t>
            </a:r>
          </a:p>
          <a:p>
            <a:pPr marL="0" marR="0" lvl="0" indent="0" algn="ctr" defTabSz="457200" rtl="0" eaLnBrk="1" fontAlgn="auto" latinLnBrk="0" hangingPunct="1">
              <a:lnSpc>
                <a:spcPct val="100000"/>
              </a:lnSpc>
              <a:spcBef>
                <a:spcPct val="20000"/>
              </a:spcBef>
              <a:spcAft>
                <a:spcPts val="0"/>
              </a:spcAft>
              <a:buClrTx/>
              <a:buSzTx/>
              <a:buFont typeface="Arial"/>
              <a:buNone/>
              <a:tabLst/>
              <a:defRPr/>
            </a:pPr>
            <a:endParaRPr kumimoji="0" lang="en-US" sz="1800" b="0" i="0" u="none" strike="noStrike" kern="1200" cap="none" spc="0" normalizeH="0" baseline="0" noProof="0" dirty="0">
              <a:ln>
                <a:noFill/>
              </a:ln>
              <a:solidFill>
                <a:prstClr val="white">
                  <a:lumMod val="95000"/>
                </a:prstClr>
              </a:solidFill>
              <a:effectLst/>
              <a:uLnTx/>
              <a:uFillTx/>
              <a:latin typeface="BentonSansCond Light"/>
              <a:ea typeface="+mn-ea"/>
              <a:cs typeface="BentonSansCond Light"/>
            </a:endParaRPr>
          </a:p>
          <a:p>
            <a:pPr marL="0" marR="0" lvl="0" indent="0" algn="ctr" defTabSz="457200" rtl="0" eaLnBrk="1" fontAlgn="auto" latinLnBrk="0" hangingPunct="1">
              <a:lnSpc>
                <a:spcPct val="100000"/>
              </a:lnSpc>
              <a:spcBef>
                <a:spcPct val="20000"/>
              </a:spcBef>
              <a:spcAft>
                <a:spcPts val="0"/>
              </a:spcAft>
              <a:buClrTx/>
              <a:buSzTx/>
              <a:buFont typeface="Arial"/>
              <a:buNone/>
              <a:tabLst/>
              <a:defRPr/>
            </a:pPr>
            <a:endParaRPr kumimoji="0" lang="en-US" sz="2000" b="0" i="0" u="none" strike="noStrike" kern="1200" cap="none" spc="0" normalizeH="0" baseline="0" noProof="0" dirty="0">
              <a:ln>
                <a:noFill/>
              </a:ln>
              <a:solidFill>
                <a:prstClr val="white">
                  <a:lumMod val="95000"/>
                </a:prstClr>
              </a:solidFill>
              <a:effectLst/>
              <a:uLnTx/>
              <a:uFillTx/>
              <a:latin typeface="BentonSansCond Light"/>
              <a:ea typeface="+mn-ea"/>
              <a:cs typeface="BentonSansCond Light"/>
            </a:endParaRPr>
          </a:p>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1800" b="0" i="0" u="none" strike="noStrike" kern="1200" cap="none" spc="0" normalizeH="0" baseline="0" noProof="0" dirty="0">
                <a:ln>
                  <a:noFill/>
                </a:ln>
                <a:solidFill>
                  <a:prstClr val="white">
                    <a:lumMod val="95000"/>
                  </a:prstClr>
                </a:solidFill>
                <a:effectLst/>
                <a:uLnTx/>
                <a:uFillTx/>
                <a:latin typeface="BentonSansCond Light"/>
                <a:ea typeface="+mn-ea"/>
                <a:cs typeface="BentonSansCond Light"/>
              </a:rPr>
              <a:t>Etta Ward</a:t>
            </a:r>
          </a:p>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1800" b="0" i="0" u="none" strike="noStrike" kern="1200" cap="none" spc="0" normalizeH="0" baseline="0" noProof="0" dirty="0">
                <a:ln>
                  <a:noFill/>
                </a:ln>
                <a:solidFill>
                  <a:prstClr val="white">
                    <a:lumMod val="95000"/>
                  </a:prstClr>
                </a:solidFill>
                <a:effectLst/>
                <a:uLnTx/>
                <a:uFillTx/>
                <a:latin typeface="BentonSansCond Light"/>
                <a:ea typeface="+mn-ea"/>
                <a:cs typeface="BentonSansCond Light"/>
              </a:rPr>
              <a:t>Assistant Vice Chancellor</a:t>
            </a:r>
          </a:p>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1800" b="0" i="0" u="none" strike="noStrike" kern="1200" cap="none" spc="0" normalizeH="0" baseline="0" noProof="0" dirty="0">
                <a:ln>
                  <a:noFill/>
                </a:ln>
                <a:solidFill>
                  <a:prstClr val="white">
                    <a:lumMod val="95000"/>
                  </a:prstClr>
                </a:solidFill>
                <a:effectLst/>
                <a:uLnTx/>
                <a:uFillTx/>
                <a:latin typeface="BentonSansCond Light"/>
                <a:ea typeface="+mn-ea"/>
                <a:cs typeface="BentonSansCond Light"/>
              </a:rPr>
              <a:t>For Research Development,</a:t>
            </a:r>
          </a:p>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1800" b="0" i="0" u="none" strike="noStrike" kern="1200" cap="none" spc="0" normalizeH="0" baseline="0" noProof="0" dirty="0">
                <a:ln>
                  <a:noFill/>
                </a:ln>
                <a:solidFill>
                  <a:prstClr val="white">
                    <a:lumMod val="95000"/>
                  </a:prstClr>
                </a:solidFill>
                <a:effectLst/>
                <a:uLnTx/>
                <a:uFillTx/>
                <a:latin typeface="BentonSansCond Light"/>
                <a:ea typeface="+mn-ea"/>
                <a:cs typeface="BentonSansCond Light"/>
              </a:rPr>
              <a:t>OVCR</a:t>
            </a:r>
          </a:p>
          <a:p>
            <a:pPr marL="0" marR="0" lvl="0" indent="0" algn="ctr" defTabSz="457200" rtl="0" eaLnBrk="1" fontAlgn="auto" latinLnBrk="0" hangingPunct="1">
              <a:lnSpc>
                <a:spcPct val="100000"/>
              </a:lnSpc>
              <a:spcBef>
                <a:spcPct val="20000"/>
              </a:spcBef>
              <a:spcAft>
                <a:spcPts val="0"/>
              </a:spcAft>
              <a:buClrTx/>
              <a:buSzTx/>
              <a:buFont typeface="Arial"/>
              <a:buNone/>
              <a:tabLst/>
              <a:defRPr/>
            </a:pPr>
            <a:endParaRPr kumimoji="0" lang="en-US" sz="1800" b="0" i="0" u="none" strike="noStrike" kern="1200" cap="none" spc="0" normalizeH="0" baseline="0" noProof="0" dirty="0">
              <a:ln>
                <a:noFill/>
              </a:ln>
              <a:solidFill>
                <a:prstClr val="white">
                  <a:lumMod val="95000"/>
                </a:prstClr>
              </a:solidFill>
              <a:effectLst/>
              <a:uLnTx/>
              <a:uFillTx/>
              <a:latin typeface="BentonSansCond Light"/>
              <a:ea typeface="+mn-ea"/>
              <a:cs typeface="BentonSansCond Light"/>
            </a:endParaRPr>
          </a:p>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1800" b="0" i="0" u="none" strike="noStrike" kern="1200" cap="none" spc="0" normalizeH="0" baseline="0" noProof="0" dirty="0">
                <a:ln>
                  <a:noFill/>
                </a:ln>
                <a:solidFill>
                  <a:prstClr val="white">
                    <a:lumMod val="95000"/>
                  </a:prstClr>
                </a:solidFill>
                <a:effectLst/>
                <a:uLnTx/>
                <a:uFillTx/>
                <a:latin typeface="BentonSansCond Light"/>
                <a:ea typeface="+mn-ea"/>
                <a:cs typeface="BentonSansCond Light"/>
              </a:rPr>
              <a:t>Alicia Gahimer</a:t>
            </a:r>
          </a:p>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1800" b="0" i="0" u="none" strike="noStrike" kern="1200" cap="none" spc="0" normalizeH="0" baseline="0" noProof="0" dirty="0">
                <a:ln>
                  <a:noFill/>
                </a:ln>
                <a:solidFill>
                  <a:prstClr val="white">
                    <a:lumMod val="95000"/>
                  </a:prstClr>
                </a:solidFill>
                <a:effectLst/>
                <a:uLnTx/>
                <a:uFillTx/>
                <a:latin typeface="BentonSansCond Light"/>
                <a:ea typeface="+mn-ea"/>
                <a:cs typeface="BentonSansCond Light"/>
              </a:rPr>
              <a:t>Programs and Operations Manager, OVCR</a:t>
            </a:r>
          </a:p>
          <a:p>
            <a:pPr marL="0" marR="0" lvl="0" indent="0" algn="ctr" defTabSz="457200" rtl="0" eaLnBrk="1" fontAlgn="auto" latinLnBrk="0" hangingPunct="1">
              <a:lnSpc>
                <a:spcPct val="100000"/>
              </a:lnSpc>
              <a:spcBef>
                <a:spcPct val="20000"/>
              </a:spcBef>
              <a:spcAft>
                <a:spcPts val="0"/>
              </a:spcAft>
              <a:buClrTx/>
              <a:buSzTx/>
              <a:buFont typeface="Arial"/>
              <a:buNone/>
              <a:tabLst/>
              <a:defRPr/>
            </a:pPr>
            <a:endParaRPr kumimoji="0" lang="en-US" sz="2000" b="0" i="0" u="none" strike="noStrike" kern="1200" cap="none" spc="0" normalizeH="0" baseline="0" noProof="0" dirty="0">
              <a:ln>
                <a:noFill/>
              </a:ln>
              <a:solidFill>
                <a:prstClr val="white">
                  <a:lumMod val="95000"/>
                </a:prstClr>
              </a:solidFill>
              <a:effectLst/>
              <a:uLnTx/>
              <a:uFillTx/>
              <a:latin typeface="BentonSansCond Light"/>
              <a:ea typeface="+mn-ea"/>
              <a:cs typeface="BentonSansCond Light"/>
            </a:endParaRPr>
          </a:p>
        </p:txBody>
      </p:sp>
      <p:pic>
        <p:nvPicPr>
          <p:cNvPr id="1026" name="Picture 12" descr="image001"/>
          <p:cNvPicPr>
            <a:picLocks noChangeAspect="1" noChangeArrowheads="1"/>
          </p:cNvPicPr>
          <p:nvPr/>
        </p:nvPicPr>
        <p:blipFill rotWithShape="1">
          <a:blip r:embed="rId3">
            <a:extLst>
              <a:ext uri="{28A0092B-C50C-407E-A947-70E740481C1C}">
                <a14:useLocalDpi xmlns:a14="http://schemas.microsoft.com/office/drawing/2010/main" val="0"/>
              </a:ext>
            </a:extLst>
          </a:blip>
          <a:srcRect b="3577"/>
          <a:stretch/>
        </p:blipFill>
        <p:spPr bwMode="auto">
          <a:xfrm>
            <a:off x="5017477" y="4678483"/>
            <a:ext cx="2693315" cy="185850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1027" name="Picture 11" descr="image00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82708" y="3384964"/>
            <a:ext cx="2237834" cy="223783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1028" name="Picture 6" descr="image00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17478" y="2594593"/>
            <a:ext cx="2693315" cy="1793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9147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Most Rewarding Aspects</a:t>
            </a:r>
          </a:p>
        </p:txBody>
      </p:sp>
      <p:sp>
        <p:nvSpPr>
          <p:cNvPr id="3" name="Content Placeholder 2"/>
          <p:cNvSpPr>
            <a:spLocks noGrp="1"/>
          </p:cNvSpPr>
          <p:nvPr>
            <p:ph idx="1"/>
          </p:nvPr>
        </p:nvSpPr>
        <p:spPr/>
        <p:txBody>
          <a:bodyPr>
            <a:normAutofit fontScale="47500" lnSpcReduction="20000"/>
          </a:bodyPr>
          <a:lstStyle/>
          <a:p>
            <a:pPr algn="ctr"/>
            <a:r>
              <a:rPr lang="en-US" b="1" i="1" dirty="0"/>
              <a:t>Open Ended Items and Interviews</a:t>
            </a:r>
          </a:p>
          <a:p>
            <a:pPr algn="ctr"/>
            <a:endParaRPr lang="en-US" b="1" i="1" dirty="0"/>
          </a:p>
          <a:p>
            <a:pPr algn="ctr"/>
            <a:endParaRPr lang="en-US" b="1" i="1" dirty="0"/>
          </a:p>
          <a:p>
            <a:r>
              <a:rPr lang="en-US" b="1" i="1" dirty="0"/>
              <a:t>Feelings of connectedness</a:t>
            </a:r>
            <a:endParaRPr lang="en-US" dirty="0"/>
          </a:p>
          <a:p>
            <a:r>
              <a:rPr lang="en-US" i="1" dirty="0"/>
              <a:t>“Felt that my concerns as a member of an underrepresented group were highly valued and respected. Felt that my experience was not out of the ordinary.”</a:t>
            </a:r>
            <a:endParaRPr lang="en-US" dirty="0"/>
          </a:p>
          <a:p>
            <a:r>
              <a:rPr lang="en-US" b="1" i="1" dirty="0"/>
              <a:t> </a:t>
            </a:r>
            <a:endParaRPr lang="en-US" dirty="0"/>
          </a:p>
          <a:p>
            <a:r>
              <a:rPr lang="en-US" b="1" i="1" dirty="0"/>
              <a:t>Relationships with mentor/mentee and networking opportunities</a:t>
            </a:r>
            <a:endParaRPr lang="en-US" dirty="0"/>
          </a:p>
          <a:p>
            <a:r>
              <a:rPr lang="en-US" i="1" dirty="0"/>
              <a:t>“Creating, maintaining, and expanding professional relationships and networks”</a:t>
            </a:r>
            <a:endParaRPr lang="en-US" dirty="0"/>
          </a:p>
          <a:p>
            <a:r>
              <a:rPr lang="en-US" i="1" dirty="0"/>
              <a:t> </a:t>
            </a:r>
            <a:endParaRPr lang="en-US" dirty="0"/>
          </a:p>
          <a:p>
            <a:r>
              <a:rPr lang="en-US" i="1" dirty="0"/>
              <a:t>“Watching the development of a young colleague and her accomplishments”</a:t>
            </a:r>
            <a:endParaRPr lang="en-US" dirty="0"/>
          </a:p>
          <a:p>
            <a:r>
              <a:rPr lang="en-US" i="1" dirty="0"/>
              <a:t> </a:t>
            </a:r>
            <a:endParaRPr lang="en-US" dirty="0"/>
          </a:p>
          <a:p>
            <a:r>
              <a:rPr lang="en-US" i="1" dirty="0"/>
              <a:t>“I feel like I learned as much, if not more, than my mentee during this experience”</a:t>
            </a:r>
            <a:endParaRPr lang="en-US" dirty="0"/>
          </a:p>
          <a:p>
            <a:r>
              <a:rPr lang="en-US" i="1" dirty="0"/>
              <a:t> </a:t>
            </a:r>
            <a:endParaRPr lang="en-US" dirty="0"/>
          </a:p>
          <a:p>
            <a:r>
              <a:rPr lang="en-US" i="1" dirty="0"/>
              <a:t>“What I think EMPOWER did help me with was meeting people… the more people who you know and who know you the closer you get to finding people you might collaborate with eventually”</a:t>
            </a:r>
            <a:endParaRPr lang="en-US" dirty="0"/>
          </a:p>
          <a:p>
            <a:endParaRPr lang="en-US" dirty="0"/>
          </a:p>
        </p:txBody>
      </p:sp>
      <p:sp>
        <p:nvSpPr>
          <p:cNvPr id="4" name="Footer Placeholder 3"/>
          <p:cNvSpPr>
            <a:spLocks noGrp="1"/>
          </p:cNvSpPr>
          <p:nvPr>
            <p:ph type="ftr" sz="quarter" idx="11"/>
          </p:nvPr>
        </p:nvSpPr>
        <p:spPr/>
        <p:txBody>
          <a:bodyPr/>
          <a:lstStyle/>
          <a:p>
            <a:pPr>
              <a:defRPr/>
            </a:pPr>
            <a:r>
              <a:rPr lang="en-US"/>
              <a:t>INDIANA UNIVERSITY–PURDUE UNIVERSITY INDIANAPOLIS</a:t>
            </a:r>
            <a:endParaRPr lang="en-US" dirty="0"/>
          </a:p>
        </p:txBody>
      </p:sp>
      <p:sp>
        <p:nvSpPr>
          <p:cNvPr id="5" name="Slide Number Placeholder 4"/>
          <p:cNvSpPr>
            <a:spLocks noGrp="1"/>
          </p:cNvSpPr>
          <p:nvPr>
            <p:ph type="sldNum" sz="quarter" idx="12"/>
          </p:nvPr>
        </p:nvSpPr>
        <p:spPr/>
        <p:txBody>
          <a:bodyPr/>
          <a:lstStyle/>
          <a:p>
            <a:pPr>
              <a:defRPr/>
            </a:pPr>
            <a:fld id="{A2CEE53A-19EC-654D-82C1-D215F6FEFF18}" type="slidenum">
              <a:rPr lang="en-US">
                <a:solidFill>
                  <a:srgbClr val="66080F"/>
                </a:solidFill>
              </a:rPr>
              <a:pPr>
                <a:defRPr/>
              </a:pPr>
              <a:t>10</a:t>
            </a:fld>
            <a:endParaRPr lang="en-US">
              <a:solidFill>
                <a:srgbClr val="66080F"/>
              </a:solidFill>
            </a:endParaRPr>
          </a:p>
        </p:txBody>
      </p:sp>
    </p:spTree>
    <p:extLst>
      <p:ext uri="{BB962C8B-B14F-4D97-AF65-F5344CB8AC3E}">
        <p14:creationId xmlns:p14="http://schemas.microsoft.com/office/powerpoint/2010/main" val="17597331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2021 Cohort</a:t>
            </a:r>
          </a:p>
        </p:txBody>
      </p:sp>
      <p:graphicFrame>
        <p:nvGraphicFramePr>
          <p:cNvPr id="6" name="Table 6">
            <a:extLst>
              <a:ext uri="{FF2B5EF4-FFF2-40B4-BE49-F238E27FC236}">
                <a16:creationId xmlns:a16="http://schemas.microsoft.com/office/drawing/2014/main" id="{AA368E5D-47B2-4C46-AFCE-F784C69B103D}"/>
              </a:ext>
            </a:extLst>
          </p:cNvPr>
          <p:cNvGraphicFramePr>
            <a:graphicFrameLocks noGrp="1"/>
          </p:cNvGraphicFramePr>
          <p:nvPr>
            <p:ph idx="1"/>
            <p:extLst>
              <p:ext uri="{D42A27DB-BD31-4B8C-83A1-F6EECF244321}">
                <p14:modId xmlns:p14="http://schemas.microsoft.com/office/powerpoint/2010/main" val="1316197801"/>
              </p:ext>
            </p:extLst>
          </p:nvPr>
        </p:nvGraphicFramePr>
        <p:xfrm>
          <a:off x="1818714" y="1172268"/>
          <a:ext cx="9673072" cy="4956678"/>
        </p:xfrm>
        <a:graphic>
          <a:graphicData uri="http://schemas.openxmlformats.org/drawingml/2006/table">
            <a:tbl>
              <a:tblPr firstRow="1" bandRow="1">
                <a:tableStyleId>{5C22544A-7EE6-4342-B048-85BDC9FD1C3A}</a:tableStyleId>
              </a:tblPr>
              <a:tblGrid>
                <a:gridCol w="2418268">
                  <a:extLst>
                    <a:ext uri="{9D8B030D-6E8A-4147-A177-3AD203B41FA5}">
                      <a16:colId xmlns:a16="http://schemas.microsoft.com/office/drawing/2014/main" val="2393610617"/>
                    </a:ext>
                  </a:extLst>
                </a:gridCol>
                <a:gridCol w="2418268">
                  <a:extLst>
                    <a:ext uri="{9D8B030D-6E8A-4147-A177-3AD203B41FA5}">
                      <a16:colId xmlns:a16="http://schemas.microsoft.com/office/drawing/2014/main" val="2197029036"/>
                    </a:ext>
                  </a:extLst>
                </a:gridCol>
                <a:gridCol w="2418268">
                  <a:extLst>
                    <a:ext uri="{9D8B030D-6E8A-4147-A177-3AD203B41FA5}">
                      <a16:colId xmlns:a16="http://schemas.microsoft.com/office/drawing/2014/main" val="865942485"/>
                    </a:ext>
                  </a:extLst>
                </a:gridCol>
                <a:gridCol w="2418268">
                  <a:extLst>
                    <a:ext uri="{9D8B030D-6E8A-4147-A177-3AD203B41FA5}">
                      <a16:colId xmlns:a16="http://schemas.microsoft.com/office/drawing/2014/main" val="529339729"/>
                    </a:ext>
                  </a:extLst>
                </a:gridCol>
              </a:tblGrid>
              <a:tr h="275371">
                <a:tc>
                  <a:txBody>
                    <a:bodyPr/>
                    <a:lstStyle/>
                    <a:p>
                      <a:pPr algn="l" fontAlgn="b"/>
                      <a:r>
                        <a:rPr lang="en-US" sz="1100" b="1" i="0" u="none" strike="noStrike" dirty="0">
                          <a:solidFill>
                            <a:schemeClr val="bg1"/>
                          </a:solidFill>
                          <a:effectLst/>
                          <a:latin typeface="Calibri" panose="020F0502020204030204" pitchFamily="34" charset="0"/>
                        </a:rPr>
                        <a:t>Mentee</a:t>
                      </a:r>
                    </a:p>
                  </a:txBody>
                  <a:tcPr marL="9525" marR="9525" marT="9525" marB="0" anchor="b"/>
                </a:tc>
                <a:tc>
                  <a:txBody>
                    <a:bodyPr/>
                    <a:lstStyle/>
                    <a:p>
                      <a:pPr algn="l" fontAlgn="b"/>
                      <a:r>
                        <a:rPr lang="en-US" sz="1100" b="1" i="0" u="none" strike="noStrike" dirty="0">
                          <a:solidFill>
                            <a:schemeClr val="bg1"/>
                          </a:solidFill>
                          <a:effectLst/>
                          <a:latin typeface="Calibri" panose="020F0502020204030204" pitchFamily="34" charset="0"/>
                        </a:rPr>
                        <a:t>School</a:t>
                      </a:r>
                    </a:p>
                  </a:txBody>
                  <a:tcPr marL="9525" marR="9525" marT="9525" marB="0" anchor="b"/>
                </a:tc>
                <a:tc>
                  <a:txBody>
                    <a:bodyPr/>
                    <a:lstStyle/>
                    <a:p>
                      <a:pPr algn="l" fontAlgn="b"/>
                      <a:r>
                        <a:rPr lang="en-US" sz="1100" b="1" i="0" u="none" strike="noStrike" dirty="0">
                          <a:solidFill>
                            <a:schemeClr val="bg1"/>
                          </a:solidFill>
                          <a:effectLst/>
                          <a:latin typeface="Calibri" panose="020F0502020204030204" pitchFamily="34" charset="0"/>
                        </a:rPr>
                        <a:t>Mentor</a:t>
                      </a:r>
                    </a:p>
                  </a:txBody>
                  <a:tcPr marL="9525" marR="9525" marT="9525" marB="0" anchor="b"/>
                </a:tc>
                <a:tc>
                  <a:txBody>
                    <a:bodyPr/>
                    <a:lstStyle/>
                    <a:p>
                      <a:pPr algn="l" fontAlgn="b"/>
                      <a:r>
                        <a:rPr lang="en-US" sz="1100" b="1" i="0" u="none" strike="noStrike" dirty="0">
                          <a:solidFill>
                            <a:schemeClr val="bg1"/>
                          </a:solidFill>
                          <a:effectLst/>
                          <a:latin typeface="Calibri" panose="020F0502020204030204" pitchFamily="34" charset="0"/>
                        </a:rPr>
                        <a:t>School</a:t>
                      </a:r>
                    </a:p>
                  </a:txBody>
                  <a:tcPr marL="9525" marR="9525" marT="9525" marB="0" anchor="b"/>
                </a:tc>
                <a:extLst>
                  <a:ext uri="{0D108BD9-81ED-4DB2-BD59-A6C34878D82A}">
                    <a16:rowId xmlns:a16="http://schemas.microsoft.com/office/drawing/2014/main" val="1345201748"/>
                  </a:ext>
                </a:extLst>
              </a:tr>
              <a:tr h="275371">
                <a:tc>
                  <a:txBody>
                    <a:bodyPr/>
                    <a:lstStyle/>
                    <a:p>
                      <a:pPr algn="l" fontAlgn="b"/>
                      <a:r>
                        <a:rPr lang="en-US" sz="1100" b="1" i="0" u="none" strike="noStrike">
                          <a:solidFill>
                            <a:srgbClr val="000000"/>
                          </a:solidFill>
                          <a:effectLst/>
                          <a:latin typeface="Calibri" panose="020F0502020204030204" pitchFamily="34" charset="0"/>
                        </a:rPr>
                        <a:t>Bailey, Caroline</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O'Neill SPEA</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Santamaria-Graff, Cristina</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Education</a:t>
                      </a:r>
                    </a:p>
                  </a:txBody>
                  <a:tcPr marL="9525" marR="9525" marT="9525" marB="0" anchor="b"/>
                </a:tc>
                <a:extLst>
                  <a:ext uri="{0D108BD9-81ED-4DB2-BD59-A6C34878D82A}">
                    <a16:rowId xmlns:a16="http://schemas.microsoft.com/office/drawing/2014/main" val="43431030"/>
                  </a:ext>
                </a:extLst>
              </a:tr>
              <a:tr h="275371">
                <a:tc>
                  <a:txBody>
                    <a:bodyPr/>
                    <a:lstStyle/>
                    <a:p>
                      <a:pPr algn="l" fontAlgn="b"/>
                      <a:r>
                        <a:rPr lang="en-US" sz="1100" b="1" i="0" u="none" strike="noStrike">
                          <a:solidFill>
                            <a:srgbClr val="000000"/>
                          </a:solidFill>
                          <a:effectLst/>
                          <a:latin typeface="Calibri" panose="020F0502020204030204" pitchFamily="34" charset="0"/>
                        </a:rPr>
                        <a:t>Bang, Na Mi</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Education</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Christopher, Lauren</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Engineering and Technology</a:t>
                      </a:r>
                    </a:p>
                  </a:txBody>
                  <a:tcPr marL="9525" marR="9525" marT="9525" marB="0" anchor="b"/>
                </a:tc>
                <a:extLst>
                  <a:ext uri="{0D108BD9-81ED-4DB2-BD59-A6C34878D82A}">
                    <a16:rowId xmlns:a16="http://schemas.microsoft.com/office/drawing/2014/main" val="4062844998"/>
                  </a:ext>
                </a:extLst>
              </a:tr>
              <a:tr h="275371">
                <a:tc>
                  <a:txBody>
                    <a:bodyPr/>
                    <a:lstStyle/>
                    <a:p>
                      <a:pPr algn="l" fontAlgn="b"/>
                      <a:r>
                        <a:rPr lang="en-US" sz="1100" b="1" i="0" u="none" strike="noStrike">
                          <a:solidFill>
                            <a:srgbClr val="000000"/>
                          </a:solidFill>
                          <a:effectLst/>
                          <a:latin typeface="Calibri" panose="020F0502020204030204" pitchFamily="34" charset="0"/>
                        </a:rPr>
                        <a:t>Derricks, Veronica</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Science</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Hirsh, Adam</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Science</a:t>
                      </a:r>
                    </a:p>
                  </a:txBody>
                  <a:tcPr marL="9525" marR="9525" marT="9525" marB="0" anchor="b"/>
                </a:tc>
                <a:extLst>
                  <a:ext uri="{0D108BD9-81ED-4DB2-BD59-A6C34878D82A}">
                    <a16:rowId xmlns:a16="http://schemas.microsoft.com/office/drawing/2014/main" val="1629046268"/>
                  </a:ext>
                </a:extLst>
              </a:tr>
              <a:tr h="275371">
                <a:tc>
                  <a:txBody>
                    <a:bodyPr/>
                    <a:lstStyle/>
                    <a:p>
                      <a:pPr algn="l" fontAlgn="b"/>
                      <a:r>
                        <a:rPr lang="en-US" sz="1100" b="1" i="0" u="none" strike="noStrike">
                          <a:solidFill>
                            <a:srgbClr val="000000"/>
                          </a:solidFill>
                          <a:effectLst/>
                          <a:latin typeface="Calibri" panose="020F0502020204030204" pitchFamily="34" charset="0"/>
                        </a:rPr>
                        <a:t>Graham, Jasmine</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Education</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Carter, Jeremy</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O'Neill SPEA</a:t>
                      </a:r>
                    </a:p>
                  </a:txBody>
                  <a:tcPr marL="9525" marR="9525" marT="9525" marB="0" anchor="b"/>
                </a:tc>
                <a:extLst>
                  <a:ext uri="{0D108BD9-81ED-4DB2-BD59-A6C34878D82A}">
                    <a16:rowId xmlns:a16="http://schemas.microsoft.com/office/drawing/2014/main" val="3087285870"/>
                  </a:ext>
                </a:extLst>
              </a:tr>
              <a:tr h="275371">
                <a:tc>
                  <a:txBody>
                    <a:bodyPr/>
                    <a:lstStyle/>
                    <a:p>
                      <a:pPr algn="l" fontAlgn="b"/>
                      <a:r>
                        <a:rPr lang="en-US" sz="1100" b="1" i="0" u="none" strike="noStrike">
                          <a:solidFill>
                            <a:srgbClr val="000000"/>
                          </a:solidFill>
                          <a:effectLst/>
                          <a:latin typeface="Calibri" panose="020F0502020204030204" pitchFamily="34" charset="0"/>
                        </a:rPr>
                        <a:t>Li, Tao</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Engineering and Technology</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Dixon, Brian</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Fairbanks Public Health</a:t>
                      </a:r>
                    </a:p>
                  </a:txBody>
                  <a:tcPr marL="9525" marR="9525" marT="9525" marB="0" anchor="b"/>
                </a:tc>
                <a:extLst>
                  <a:ext uri="{0D108BD9-81ED-4DB2-BD59-A6C34878D82A}">
                    <a16:rowId xmlns:a16="http://schemas.microsoft.com/office/drawing/2014/main" val="465476358"/>
                  </a:ext>
                </a:extLst>
              </a:tr>
              <a:tr h="275371">
                <a:tc>
                  <a:txBody>
                    <a:bodyPr/>
                    <a:lstStyle/>
                    <a:p>
                      <a:pPr algn="l" fontAlgn="b"/>
                      <a:r>
                        <a:rPr lang="en-US" sz="1100" b="1" i="0" u="none" strike="noStrike">
                          <a:solidFill>
                            <a:srgbClr val="000000"/>
                          </a:solidFill>
                          <a:effectLst/>
                          <a:latin typeface="Calibri" panose="020F0502020204030204" pitchFamily="34" charset="0"/>
                        </a:rPr>
                        <a:t>Metzler-Wilson, Kristen</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Health and Human Sciences</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Spandau, Dan</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Medicine</a:t>
                      </a:r>
                    </a:p>
                  </a:txBody>
                  <a:tcPr marL="9525" marR="9525" marT="9525" marB="0" anchor="b"/>
                </a:tc>
                <a:extLst>
                  <a:ext uri="{0D108BD9-81ED-4DB2-BD59-A6C34878D82A}">
                    <a16:rowId xmlns:a16="http://schemas.microsoft.com/office/drawing/2014/main" val="2660117074"/>
                  </a:ext>
                </a:extLst>
              </a:tr>
              <a:tr h="275371">
                <a:tc>
                  <a:txBody>
                    <a:bodyPr/>
                    <a:lstStyle/>
                    <a:p>
                      <a:pPr algn="l" fontAlgn="b"/>
                      <a:r>
                        <a:rPr lang="en-US" sz="1100" b="1" i="0" u="none" strike="noStrike">
                          <a:solidFill>
                            <a:srgbClr val="000000"/>
                          </a:solidFill>
                          <a:effectLst/>
                          <a:latin typeface="Calibri" panose="020F0502020204030204" pitchFamily="34" charset="0"/>
                        </a:rPr>
                        <a:t>Nelson, Elizabeth</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Liberal Arts</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Wheeler, Rachel</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Liberal Arts</a:t>
                      </a:r>
                    </a:p>
                  </a:txBody>
                  <a:tcPr marL="9525" marR="9525" marT="9525" marB="0" anchor="b"/>
                </a:tc>
                <a:extLst>
                  <a:ext uri="{0D108BD9-81ED-4DB2-BD59-A6C34878D82A}">
                    <a16:rowId xmlns:a16="http://schemas.microsoft.com/office/drawing/2014/main" val="4070986265"/>
                  </a:ext>
                </a:extLst>
              </a:tr>
              <a:tr h="275371">
                <a:tc>
                  <a:txBody>
                    <a:bodyPr/>
                    <a:lstStyle/>
                    <a:p>
                      <a:pPr algn="l" fontAlgn="b"/>
                      <a:r>
                        <a:rPr lang="en-US" sz="1100" b="1" i="0" u="none" strike="noStrike">
                          <a:solidFill>
                            <a:srgbClr val="000000"/>
                          </a:solidFill>
                          <a:effectLst/>
                          <a:latin typeface="Calibri" panose="020F0502020204030204" pitchFamily="34" charset="0"/>
                        </a:rPr>
                        <a:t>Nguyen, David HK</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Education</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Teemant, Annela</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Education</a:t>
                      </a:r>
                    </a:p>
                  </a:txBody>
                  <a:tcPr marL="9525" marR="9525" marT="9525" marB="0" anchor="b"/>
                </a:tc>
                <a:extLst>
                  <a:ext uri="{0D108BD9-81ED-4DB2-BD59-A6C34878D82A}">
                    <a16:rowId xmlns:a16="http://schemas.microsoft.com/office/drawing/2014/main" val="2383768597"/>
                  </a:ext>
                </a:extLst>
              </a:tr>
              <a:tr h="275371">
                <a:tc>
                  <a:txBody>
                    <a:bodyPr/>
                    <a:lstStyle/>
                    <a:p>
                      <a:pPr algn="l" fontAlgn="b"/>
                      <a:r>
                        <a:rPr lang="en-US" sz="1100" b="1" i="0" u="none" strike="noStrike">
                          <a:solidFill>
                            <a:srgbClr val="000000"/>
                          </a:solidFill>
                          <a:effectLst/>
                          <a:latin typeface="Calibri" panose="020F0502020204030204" pitchFamily="34" charset="0"/>
                        </a:rPr>
                        <a:t>Nti, Benjamin</a:t>
                      </a:r>
                    </a:p>
                  </a:txBody>
                  <a:tcPr marL="9525" marR="9525" marT="9525" marB="0" anchor="b"/>
                </a:tc>
                <a:tc>
                  <a:txBody>
                    <a:bodyPr/>
                    <a:lstStyle/>
                    <a:p>
                      <a:pPr algn="l" fontAlgn="b"/>
                      <a:r>
                        <a:rPr lang="en-US" sz="1100" b="1" i="0" u="none" strike="noStrike" dirty="0">
                          <a:solidFill>
                            <a:srgbClr val="000000"/>
                          </a:solidFill>
                          <a:effectLst/>
                          <a:latin typeface="Calibri" panose="020F0502020204030204" pitchFamily="34" charset="0"/>
                        </a:rPr>
                        <a:t>Medicine</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Russell, Frances</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Medicine</a:t>
                      </a:r>
                    </a:p>
                  </a:txBody>
                  <a:tcPr marL="9525" marR="9525" marT="9525" marB="0" anchor="b"/>
                </a:tc>
                <a:extLst>
                  <a:ext uri="{0D108BD9-81ED-4DB2-BD59-A6C34878D82A}">
                    <a16:rowId xmlns:a16="http://schemas.microsoft.com/office/drawing/2014/main" val="1853490344"/>
                  </a:ext>
                </a:extLst>
              </a:tr>
              <a:tr h="275371">
                <a:tc>
                  <a:txBody>
                    <a:bodyPr/>
                    <a:lstStyle/>
                    <a:p>
                      <a:pPr algn="l" fontAlgn="b"/>
                      <a:r>
                        <a:rPr lang="en-US" sz="1100" b="1" i="0" u="none" strike="noStrike">
                          <a:solidFill>
                            <a:srgbClr val="000000"/>
                          </a:solidFill>
                          <a:effectLst/>
                          <a:latin typeface="Calibri" panose="020F0502020204030204" pitchFamily="34" charset="0"/>
                        </a:rPr>
                        <a:t>O'Leary, Heather</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Medicine</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Miller, Wendy</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Nursing</a:t>
                      </a:r>
                    </a:p>
                  </a:txBody>
                  <a:tcPr marL="9525" marR="9525" marT="9525" marB="0" anchor="b"/>
                </a:tc>
                <a:extLst>
                  <a:ext uri="{0D108BD9-81ED-4DB2-BD59-A6C34878D82A}">
                    <a16:rowId xmlns:a16="http://schemas.microsoft.com/office/drawing/2014/main" val="303635730"/>
                  </a:ext>
                </a:extLst>
              </a:tr>
              <a:tr h="275371">
                <a:tc>
                  <a:txBody>
                    <a:bodyPr/>
                    <a:lstStyle/>
                    <a:p>
                      <a:pPr algn="l" fontAlgn="b"/>
                      <a:r>
                        <a:rPr lang="en-US" sz="1100" b="1" i="0" u="none" strike="noStrike">
                          <a:solidFill>
                            <a:srgbClr val="000000"/>
                          </a:solidFill>
                          <a:effectLst/>
                          <a:latin typeface="Calibri" panose="020F0502020204030204" pitchFamily="34" charset="0"/>
                        </a:rPr>
                        <a:t>Piper, Gemmicka</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University Library</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Gentle-Genitty, Carolyn</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Social Work</a:t>
                      </a:r>
                    </a:p>
                  </a:txBody>
                  <a:tcPr marL="9525" marR="9525" marT="9525" marB="0" anchor="b"/>
                </a:tc>
                <a:extLst>
                  <a:ext uri="{0D108BD9-81ED-4DB2-BD59-A6C34878D82A}">
                    <a16:rowId xmlns:a16="http://schemas.microsoft.com/office/drawing/2014/main" val="3682918815"/>
                  </a:ext>
                </a:extLst>
              </a:tr>
              <a:tr h="275371">
                <a:tc>
                  <a:txBody>
                    <a:bodyPr/>
                    <a:lstStyle/>
                    <a:p>
                      <a:pPr algn="l" fontAlgn="b"/>
                      <a:r>
                        <a:rPr lang="en-US" sz="1100" b="1" i="0" u="none" strike="noStrike">
                          <a:solidFill>
                            <a:srgbClr val="000000"/>
                          </a:solidFill>
                          <a:effectLst/>
                          <a:latin typeface="Calibri" panose="020F0502020204030204" pitchFamily="34" charset="0"/>
                        </a:rPr>
                        <a:t>Sotto, Sylk</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Medicine</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Picard, Christine</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Science</a:t>
                      </a:r>
                    </a:p>
                  </a:txBody>
                  <a:tcPr marL="9525" marR="9525" marT="9525" marB="0" anchor="b"/>
                </a:tc>
                <a:extLst>
                  <a:ext uri="{0D108BD9-81ED-4DB2-BD59-A6C34878D82A}">
                    <a16:rowId xmlns:a16="http://schemas.microsoft.com/office/drawing/2014/main" val="3545813763"/>
                  </a:ext>
                </a:extLst>
              </a:tr>
              <a:tr h="275371">
                <a:tc>
                  <a:txBody>
                    <a:bodyPr/>
                    <a:lstStyle/>
                    <a:p>
                      <a:pPr algn="l" fontAlgn="b"/>
                      <a:r>
                        <a:rPr lang="en-US" sz="1100" b="1" i="0" u="none" strike="noStrike">
                          <a:solidFill>
                            <a:srgbClr val="000000"/>
                          </a:solidFill>
                          <a:effectLst/>
                          <a:latin typeface="Calibri" panose="020F0502020204030204" pitchFamily="34" charset="0"/>
                        </a:rPr>
                        <a:t>Tennekoon, Vidhura</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Liberal Arts</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Royalty, Anne Beeson</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Liberal Arts</a:t>
                      </a:r>
                    </a:p>
                  </a:txBody>
                  <a:tcPr marL="9525" marR="9525" marT="9525" marB="0" anchor="b"/>
                </a:tc>
                <a:extLst>
                  <a:ext uri="{0D108BD9-81ED-4DB2-BD59-A6C34878D82A}">
                    <a16:rowId xmlns:a16="http://schemas.microsoft.com/office/drawing/2014/main" val="938212034"/>
                  </a:ext>
                </a:extLst>
              </a:tr>
              <a:tr h="275371">
                <a:tc>
                  <a:txBody>
                    <a:bodyPr/>
                    <a:lstStyle/>
                    <a:p>
                      <a:pPr algn="l" fontAlgn="b"/>
                      <a:r>
                        <a:rPr lang="en-US" sz="1100" b="1" i="0" u="none" strike="noStrike">
                          <a:solidFill>
                            <a:srgbClr val="000000"/>
                          </a:solidFill>
                          <a:effectLst/>
                          <a:latin typeface="Calibri" panose="020F0502020204030204" pitchFamily="34" charset="0"/>
                        </a:rPr>
                        <a:t>Thill, Elizabeth</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Liberal Arts</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Johnson, Jennifer</a:t>
                      </a:r>
                    </a:p>
                  </a:txBody>
                  <a:tcPr marL="9525" marR="9525" marT="9525" marB="0" anchor="b"/>
                </a:tc>
                <a:tc>
                  <a:txBody>
                    <a:bodyPr/>
                    <a:lstStyle/>
                    <a:p>
                      <a:pPr algn="l" fontAlgn="b"/>
                      <a:r>
                        <a:rPr lang="en-US" sz="1100" b="1" i="0" u="none" strike="noStrike" dirty="0">
                          <a:solidFill>
                            <a:srgbClr val="000000"/>
                          </a:solidFill>
                          <a:effectLst/>
                          <a:latin typeface="Calibri" panose="020F0502020204030204" pitchFamily="34" charset="0"/>
                        </a:rPr>
                        <a:t>University Library</a:t>
                      </a:r>
                    </a:p>
                  </a:txBody>
                  <a:tcPr marL="9525" marR="9525" marT="9525" marB="0" anchor="b"/>
                </a:tc>
                <a:extLst>
                  <a:ext uri="{0D108BD9-81ED-4DB2-BD59-A6C34878D82A}">
                    <a16:rowId xmlns:a16="http://schemas.microsoft.com/office/drawing/2014/main" val="4284963072"/>
                  </a:ext>
                </a:extLst>
              </a:tr>
              <a:tr h="275371">
                <a:tc>
                  <a:txBody>
                    <a:bodyPr/>
                    <a:lstStyle/>
                    <a:p>
                      <a:pPr algn="l" fontAlgn="b"/>
                      <a:r>
                        <a:rPr lang="en-US" sz="1100" b="1" i="0" u="none" strike="noStrike">
                          <a:solidFill>
                            <a:srgbClr val="000000"/>
                          </a:solidFill>
                          <a:effectLst/>
                          <a:latin typeface="Calibri" panose="020F0502020204030204" pitchFamily="34" charset="0"/>
                        </a:rPr>
                        <a:t>Tsultem, Orna</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Herron Art and Design</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Holzman, Laura</a:t>
                      </a:r>
                    </a:p>
                  </a:txBody>
                  <a:tcPr marL="9525" marR="9525" marT="9525" marB="0" anchor="b"/>
                </a:tc>
                <a:tc>
                  <a:txBody>
                    <a:bodyPr/>
                    <a:lstStyle/>
                    <a:p>
                      <a:pPr algn="l" fontAlgn="b"/>
                      <a:r>
                        <a:rPr lang="en-US" sz="1100" b="1" i="0" u="none" strike="noStrike" dirty="0">
                          <a:solidFill>
                            <a:srgbClr val="000000"/>
                          </a:solidFill>
                          <a:effectLst/>
                          <a:latin typeface="Calibri" panose="020F0502020204030204" pitchFamily="34" charset="0"/>
                        </a:rPr>
                        <a:t>Herron/Liberal Arts</a:t>
                      </a:r>
                    </a:p>
                  </a:txBody>
                  <a:tcPr marL="9525" marR="9525" marT="9525" marB="0" anchor="b"/>
                </a:tc>
                <a:extLst>
                  <a:ext uri="{0D108BD9-81ED-4DB2-BD59-A6C34878D82A}">
                    <a16:rowId xmlns:a16="http://schemas.microsoft.com/office/drawing/2014/main" val="2009811687"/>
                  </a:ext>
                </a:extLst>
              </a:tr>
              <a:tr h="275371">
                <a:tc>
                  <a:txBody>
                    <a:bodyPr/>
                    <a:lstStyle/>
                    <a:p>
                      <a:pPr algn="l" fontAlgn="b"/>
                      <a:r>
                        <a:rPr lang="en-US" sz="1100" b="1" i="0" u="none" strike="noStrike">
                          <a:solidFill>
                            <a:srgbClr val="000000"/>
                          </a:solidFill>
                          <a:effectLst/>
                          <a:latin typeface="Calibri" panose="020F0502020204030204" pitchFamily="34" charset="0"/>
                        </a:rPr>
                        <a:t>Xiao, Yunyu</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Social Work</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Carlson, Joan</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Social Work</a:t>
                      </a:r>
                    </a:p>
                  </a:txBody>
                  <a:tcPr marL="9525" marR="9525" marT="9525" marB="0" anchor="b"/>
                </a:tc>
                <a:extLst>
                  <a:ext uri="{0D108BD9-81ED-4DB2-BD59-A6C34878D82A}">
                    <a16:rowId xmlns:a16="http://schemas.microsoft.com/office/drawing/2014/main" val="2521871286"/>
                  </a:ext>
                </a:extLst>
              </a:tr>
              <a:tr h="275371">
                <a:tc>
                  <a:txBody>
                    <a:bodyPr/>
                    <a:lstStyle/>
                    <a:p>
                      <a:pPr algn="l" fontAlgn="b"/>
                      <a:r>
                        <a:rPr lang="en-US" sz="1100" b="1" i="0" u="none" strike="noStrike">
                          <a:solidFill>
                            <a:srgbClr val="000000"/>
                          </a:solidFill>
                          <a:effectLst/>
                          <a:latin typeface="Calibri" panose="020F0502020204030204" pitchFamily="34" charset="0"/>
                        </a:rPr>
                        <a:t>Zheng, Jiaping</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Informatics and Computing</a:t>
                      </a:r>
                    </a:p>
                  </a:txBody>
                  <a:tcPr marL="9525" marR="9525" marT="9525" marB="0" anchor="b"/>
                </a:tc>
                <a:tc>
                  <a:txBody>
                    <a:bodyPr/>
                    <a:lstStyle/>
                    <a:p>
                      <a:pPr algn="l" fontAlgn="b"/>
                      <a:r>
                        <a:rPr lang="en-US" sz="1100" b="1" i="0" u="none" strike="noStrike">
                          <a:solidFill>
                            <a:srgbClr val="000000"/>
                          </a:solidFill>
                          <a:effectLst/>
                          <a:latin typeface="Calibri" panose="020F0502020204030204" pitchFamily="34" charset="0"/>
                        </a:rPr>
                        <a:t>Mendonca, Eneida</a:t>
                      </a:r>
                    </a:p>
                  </a:txBody>
                  <a:tcPr marL="9525" marR="9525" marT="9525" marB="0" anchor="b"/>
                </a:tc>
                <a:tc>
                  <a:txBody>
                    <a:bodyPr/>
                    <a:lstStyle/>
                    <a:p>
                      <a:pPr algn="l" fontAlgn="b"/>
                      <a:r>
                        <a:rPr lang="en-US" sz="1100" b="1" i="0" u="none" strike="noStrike" dirty="0">
                          <a:solidFill>
                            <a:srgbClr val="000000"/>
                          </a:solidFill>
                          <a:effectLst/>
                          <a:latin typeface="Calibri" panose="020F0502020204030204" pitchFamily="34" charset="0"/>
                        </a:rPr>
                        <a:t>Medicine</a:t>
                      </a:r>
                    </a:p>
                  </a:txBody>
                  <a:tcPr marL="9525" marR="9525" marT="9525" marB="0" anchor="b"/>
                </a:tc>
                <a:extLst>
                  <a:ext uri="{0D108BD9-81ED-4DB2-BD59-A6C34878D82A}">
                    <a16:rowId xmlns:a16="http://schemas.microsoft.com/office/drawing/2014/main" val="1853894999"/>
                  </a:ext>
                </a:extLst>
              </a:tr>
            </a:tbl>
          </a:graphicData>
        </a:graphic>
      </p:graphicFrame>
      <p:sp>
        <p:nvSpPr>
          <p:cNvPr id="4" name="Footer Placeholder 3"/>
          <p:cNvSpPr>
            <a:spLocks noGrp="1"/>
          </p:cNvSpPr>
          <p:nvPr>
            <p:ph type="ftr" sz="quarter" idx="11"/>
          </p:nvPr>
        </p:nvSpPr>
        <p:spPr/>
        <p:txBody>
          <a:bodyPr/>
          <a:lstStyle/>
          <a:p>
            <a:r>
              <a:rPr lang="en-US"/>
              <a:t>INDIANA UNIVERSITY–PURDUE UNIVERSITY INDIANAPOLIS</a:t>
            </a:r>
            <a:endParaRPr lang="en-US" dirty="0"/>
          </a:p>
        </p:txBody>
      </p:sp>
      <p:sp>
        <p:nvSpPr>
          <p:cNvPr id="5" name="Slide Number Placeholder 4"/>
          <p:cNvSpPr>
            <a:spLocks noGrp="1"/>
          </p:cNvSpPr>
          <p:nvPr>
            <p:ph type="sldNum" sz="quarter" idx="12"/>
          </p:nvPr>
        </p:nvSpPr>
        <p:spPr/>
        <p:txBody>
          <a:bodyPr/>
          <a:lstStyle/>
          <a:p>
            <a:fld id="{A2CEE53A-19EC-654D-82C1-D215F6FEFF18}" type="slidenum">
              <a:rPr lang="en-US" smtClean="0">
                <a:solidFill>
                  <a:srgbClr val="66080F"/>
                </a:solidFill>
              </a:rPr>
              <a:pPr/>
              <a:t>11</a:t>
            </a:fld>
            <a:endParaRPr lang="en-US">
              <a:solidFill>
                <a:srgbClr val="66080F"/>
              </a:solidFill>
            </a:endParaRPr>
          </a:p>
        </p:txBody>
      </p:sp>
    </p:spTree>
    <p:extLst>
      <p:ext uri="{BB962C8B-B14F-4D97-AF65-F5344CB8AC3E}">
        <p14:creationId xmlns:p14="http://schemas.microsoft.com/office/powerpoint/2010/main" val="5000029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90801" y="144803"/>
            <a:ext cx="8077199" cy="1088495"/>
          </a:xfrm>
        </p:spPr>
        <p:txBody>
          <a:bodyPr>
            <a:noAutofit/>
          </a:bodyPr>
          <a:lstStyle/>
          <a:p>
            <a:pPr algn="ctr"/>
            <a:r>
              <a:rPr lang="en-US" sz="4400" b="1" dirty="0">
                <a:latin typeface="BentonSansCond Light"/>
                <a:cs typeface="BentonSansCond Light"/>
              </a:rPr>
              <a:t>Contact Information</a:t>
            </a:r>
            <a:r>
              <a:rPr lang="en-US" sz="3200" dirty="0">
                <a:latin typeface="BentonSansCond Black" panose="02000606050000020004" pitchFamily="50" charset="0"/>
                <a:ea typeface="+mn-ea"/>
                <a:cs typeface="BentonSansCond Light"/>
              </a:rPr>
              <a:t/>
            </a:r>
            <a:br>
              <a:rPr lang="en-US" sz="3200" dirty="0">
                <a:latin typeface="BentonSansCond Black" panose="02000606050000020004" pitchFamily="50" charset="0"/>
                <a:ea typeface="+mn-ea"/>
                <a:cs typeface="BentonSansCond Light"/>
              </a:rPr>
            </a:br>
            <a:endParaRPr lang="en-US" sz="3200" dirty="0">
              <a:latin typeface="BentonSansCond Light"/>
              <a:ea typeface="+mn-ea"/>
              <a:cs typeface="BentonSansCond Light"/>
            </a:endParaRPr>
          </a:p>
        </p:txBody>
      </p:sp>
      <p:sp>
        <p:nvSpPr>
          <p:cNvPr id="5" name="Footer Placeholder 3"/>
          <p:cNvSpPr>
            <a:spLocks noGrp="1"/>
          </p:cNvSpPr>
          <p:nvPr>
            <p:ph type="ftr" sz="quarter" idx="11"/>
          </p:nvPr>
        </p:nvSpPr>
        <p:spPr>
          <a:xfrm>
            <a:off x="6129866" y="6297084"/>
            <a:ext cx="4080934" cy="365125"/>
          </a:xfrm>
        </p:spPr>
        <p:txBody>
          <a:bodyPr/>
          <a:lstStyle/>
          <a:p>
            <a:r>
              <a:rPr lang="en-US"/>
              <a:t>INDIANA UNIVERSITY–PURDUE UNIVERSITY INDIANAPOLIS</a:t>
            </a:r>
            <a:endParaRPr lang="en-US" dirty="0"/>
          </a:p>
        </p:txBody>
      </p:sp>
      <p:sp>
        <p:nvSpPr>
          <p:cNvPr id="6" name="Content Placeholder 2"/>
          <p:cNvSpPr>
            <a:spLocks noGrp="1"/>
          </p:cNvSpPr>
          <p:nvPr>
            <p:ph idx="1"/>
          </p:nvPr>
        </p:nvSpPr>
        <p:spPr>
          <a:xfrm>
            <a:off x="2590800" y="1085850"/>
            <a:ext cx="8077200" cy="5391150"/>
          </a:xfrm>
        </p:spPr>
        <p:txBody>
          <a:bodyPr>
            <a:normAutofit fontScale="77500" lnSpcReduction="20000"/>
          </a:bodyPr>
          <a:lstStyle/>
          <a:p>
            <a:pPr marL="457200" lvl="1" indent="0">
              <a:buNone/>
            </a:pPr>
            <a:r>
              <a:rPr lang="en-US" sz="3100" b="1" dirty="0"/>
              <a:t>Kathy Grove</a:t>
            </a:r>
          </a:p>
          <a:p>
            <a:pPr marL="457200" lvl="1" indent="0">
              <a:buNone/>
            </a:pPr>
            <a:r>
              <a:rPr lang="en-US" sz="3100" i="1" dirty="0"/>
              <a:t>Director</a:t>
            </a:r>
          </a:p>
          <a:p>
            <a:pPr marL="457200" lvl="1" indent="0">
              <a:buNone/>
            </a:pPr>
            <a:r>
              <a:rPr lang="en-US" sz="3100" dirty="0"/>
              <a:t>IUPUI Office for Women</a:t>
            </a:r>
          </a:p>
          <a:p>
            <a:pPr marL="457200" lvl="1" indent="0">
              <a:buNone/>
            </a:pPr>
            <a:r>
              <a:rPr lang="en-US" sz="3100" dirty="0">
                <a:hlinkClick r:id="rId3"/>
              </a:rPr>
              <a:t>ksgrove@iupui.edu</a:t>
            </a:r>
            <a:r>
              <a:rPr lang="en-US" sz="3100" dirty="0"/>
              <a:t>		317-278-3600</a:t>
            </a:r>
          </a:p>
          <a:p>
            <a:pPr lvl="1">
              <a:buFont typeface="Wingdings" panose="05000000000000000000" pitchFamily="2" charset="2"/>
              <a:buChar char="Ø"/>
            </a:pPr>
            <a:endParaRPr lang="en-US" sz="3100" dirty="0"/>
          </a:p>
          <a:p>
            <a:pPr marL="457200" lvl="1" indent="0">
              <a:buNone/>
            </a:pPr>
            <a:r>
              <a:rPr lang="en-US" sz="3100" b="1" dirty="0"/>
              <a:t>Etta Ward</a:t>
            </a:r>
          </a:p>
          <a:p>
            <a:pPr marL="457200" lvl="1" indent="0">
              <a:buNone/>
            </a:pPr>
            <a:r>
              <a:rPr lang="en-US" sz="3100" i="1" dirty="0"/>
              <a:t>Assistant Vice Chancellor for Research Development</a:t>
            </a:r>
          </a:p>
          <a:p>
            <a:pPr marL="457200" lvl="1" indent="0">
              <a:buNone/>
            </a:pPr>
            <a:r>
              <a:rPr lang="en-US" sz="3100" dirty="0"/>
              <a:t>Office of the Vice Chancellor for Research</a:t>
            </a:r>
          </a:p>
          <a:p>
            <a:pPr marL="457200" lvl="1" indent="0">
              <a:buNone/>
            </a:pPr>
            <a:r>
              <a:rPr lang="en-US" sz="3100" dirty="0">
                <a:hlinkClick r:id="rId4"/>
              </a:rPr>
              <a:t>emward@iupui.edu</a:t>
            </a:r>
            <a:r>
              <a:rPr lang="en-US" sz="3100" dirty="0"/>
              <a:t>		317-278-8427</a:t>
            </a:r>
          </a:p>
          <a:p>
            <a:pPr marL="457200" lvl="1" indent="0">
              <a:buNone/>
            </a:pPr>
            <a:endParaRPr lang="en-US" sz="3100" dirty="0"/>
          </a:p>
          <a:p>
            <a:pPr marL="457200" lvl="1" indent="0">
              <a:buNone/>
            </a:pPr>
            <a:r>
              <a:rPr lang="en-US" sz="3100" b="1" dirty="0"/>
              <a:t>Alicia Gahimer </a:t>
            </a:r>
          </a:p>
          <a:p>
            <a:pPr marL="457200" lvl="1" indent="0">
              <a:buNone/>
            </a:pPr>
            <a:r>
              <a:rPr lang="en-US" sz="3100" i="1" dirty="0"/>
              <a:t>Programs and Operations Manager</a:t>
            </a:r>
          </a:p>
          <a:p>
            <a:pPr marL="457200" lvl="1" indent="0">
              <a:buNone/>
            </a:pPr>
            <a:r>
              <a:rPr lang="en-US" sz="3100" dirty="0"/>
              <a:t>Office of the Vice Chancellor for Research</a:t>
            </a:r>
          </a:p>
          <a:p>
            <a:pPr marL="457200" lvl="1" indent="0">
              <a:buNone/>
            </a:pPr>
            <a:r>
              <a:rPr lang="en-US" sz="3100" dirty="0">
                <a:hlinkClick r:id="rId5"/>
              </a:rPr>
              <a:t>algahime@iupui.edu</a:t>
            </a:r>
            <a:r>
              <a:rPr lang="en-US" sz="3100" dirty="0"/>
              <a:t>	317-278-0249</a:t>
            </a:r>
          </a:p>
          <a:p>
            <a:pPr marL="457200" lvl="1" indent="0" algn="ctr">
              <a:buNone/>
            </a:pPr>
            <a:endParaRPr lang="en-US" sz="1300" dirty="0"/>
          </a:p>
          <a:p>
            <a:pPr algn="ctr"/>
            <a:endParaRPr lang="en-US" dirty="0"/>
          </a:p>
        </p:txBody>
      </p:sp>
    </p:spTree>
    <p:extLst>
      <p:ext uri="{BB962C8B-B14F-4D97-AF65-F5344CB8AC3E}">
        <p14:creationId xmlns:p14="http://schemas.microsoft.com/office/powerpoint/2010/main" val="238164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2011 - How do we support, empower and retain women and minority research faculty?</a:t>
            </a:r>
          </a:p>
        </p:txBody>
      </p:sp>
      <p:sp>
        <p:nvSpPr>
          <p:cNvPr id="3" name="Footer Placeholder 2"/>
          <p:cNvSpPr>
            <a:spLocks noGrp="1"/>
          </p:cNvSpPr>
          <p:nvPr>
            <p:ph type="ftr" sz="quarter" idx="11"/>
          </p:nvPr>
        </p:nvSpPr>
        <p:spPr>
          <a:xfrm>
            <a:off x="6150618" y="6311276"/>
            <a:ext cx="4080934"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260" normalizeH="0" baseline="0" noProof="0" dirty="0">
                <a:ln>
                  <a:noFill/>
                </a:ln>
                <a:solidFill>
                  <a:srgbClr val="66080F"/>
                </a:solidFill>
                <a:effectLst/>
                <a:uLnTx/>
                <a:uFillTx/>
                <a:latin typeface="BentonSans Medium"/>
                <a:ea typeface="+mn-ea"/>
              </a:rPr>
              <a:t>INDIANA UNIVERSITY–PURDUE UNIVERSITY INDIANAPOLIS</a:t>
            </a:r>
          </a:p>
        </p:txBody>
      </p:sp>
      <p:sp>
        <p:nvSpPr>
          <p:cNvPr id="11" name="TextBox 10"/>
          <p:cNvSpPr txBox="1"/>
          <p:nvPr/>
        </p:nvSpPr>
        <p:spPr>
          <a:xfrm>
            <a:off x="5213166" y="2175573"/>
            <a:ext cx="2606893" cy="2492990"/>
          </a:xfrm>
          <a:prstGeom prst="rect">
            <a:avLst/>
          </a:prstGeom>
          <a:solidFill>
            <a:schemeClr val="bg1">
              <a:lumMod val="85000"/>
            </a:schemeClr>
          </a:solidFill>
          <a:ln>
            <a:solidFill>
              <a:srgbClr val="C00000"/>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92929"/>
                </a:solidFill>
                <a:effectLst/>
                <a:uLnTx/>
                <a:uFillTx/>
                <a:latin typeface="Arial"/>
                <a:ea typeface="+mn-ea"/>
                <a:cs typeface="+mn-cs"/>
              </a:rPr>
              <a:t>Research indicates formal mentoring programs especially beneficial for women and minorities.*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292929"/>
                </a:solidFill>
                <a:effectLst/>
                <a:uLnTx/>
                <a:uFillTx/>
                <a:latin typeface="Arial"/>
                <a:ea typeface="+mn-ea"/>
                <a:cs typeface="+mn-cs"/>
              </a:rPr>
              <a:t>*Ragins,B.R.,&amp;Cotton,J.L.1999.Mentor functions and outcomes: A comparison of men and women in formal and informal mentoring relationships. Journal of Applied Psychology, 4: 529-550</a:t>
            </a:r>
          </a:p>
        </p:txBody>
      </p:sp>
      <p:sp>
        <p:nvSpPr>
          <p:cNvPr id="6" name="TextBox 5"/>
          <p:cNvSpPr txBox="1"/>
          <p:nvPr/>
        </p:nvSpPr>
        <p:spPr>
          <a:xfrm>
            <a:off x="1975415" y="2170779"/>
            <a:ext cx="2459283" cy="2492990"/>
          </a:xfrm>
          <a:prstGeom prst="rect">
            <a:avLst/>
          </a:prstGeom>
          <a:solidFill>
            <a:schemeClr val="bg1">
              <a:lumMod val="85000"/>
            </a:schemeClr>
          </a:solidFill>
          <a:ln w="12700">
            <a:solidFill>
              <a:srgbClr val="C0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292929"/>
                </a:solidFill>
                <a:effectLst/>
                <a:uLnTx/>
                <a:uFillTx/>
                <a:latin typeface="Arial"/>
                <a:ea typeface="+mn-ea"/>
                <a:cs typeface="+mn-cs"/>
              </a:rPr>
              <a:t>U.S. Department of Health and Human Services Office of Research Integrity recognizes mentoring as a key institutional strategy for fostering responsible conduct among future generations of scientists.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1" u="none" strike="noStrike" kern="1200" cap="none" spc="0" normalizeH="0" baseline="0" noProof="0" dirty="0">
                <a:ln>
                  <a:noFill/>
                </a:ln>
                <a:solidFill>
                  <a:srgbClr val="292929"/>
                </a:solidFill>
                <a:effectLst/>
                <a:uLnTx/>
                <a:uFillTx/>
                <a:latin typeface="Arial"/>
                <a:ea typeface="+mn-ea"/>
                <a:cs typeface="+mn-cs"/>
              </a:rPr>
              <a:t>*Steneck, H.J. (2004). Introduction to the responsible conduct of research, Washington, D.C.; U.S. Government Printing Office in Zellers, D.F., Howard, V.M., Barcic, M.A., Faculty Mentoring Programs: Reinvisioning Rather than Reinventing the Wheel, Review of Educational Research, Vol. 78, No. 3 (Sept. 2008)</a:t>
            </a:r>
          </a:p>
        </p:txBody>
      </p:sp>
      <p:sp>
        <p:nvSpPr>
          <p:cNvPr id="7" name="TextBox 6"/>
          <p:cNvSpPr txBox="1"/>
          <p:nvPr/>
        </p:nvSpPr>
        <p:spPr>
          <a:xfrm>
            <a:off x="8467600" y="2170779"/>
            <a:ext cx="2421736" cy="2308324"/>
          </a:xfrm>
          <a:prstGeom prst="rect">
            <a:avLst/>
          </a:prstGeom>
          <a:solidFill>
            <a:schemeClr val="bg1">
              <a:lumMod val="85000"/>
            </a:schemeClr>
          </a:solidFill>
          <a:ln>
            <a:solidFill>
              <a:srgbClr val="C0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92929"/>
                </a:solidFill>
                <a:effectLst/>
                <a:uLnTx/>
                <a:uFillTx/>
                <a:latin typeface="Arial"/>
                <a:ea typeface="+mn-ea"/>
                <a:cs typeface="+mn-cs"/>
              </a:rPr>
              <a:t>Faculty with mentors more likely to have a productive research career.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292929"/>
                </a:solidFill>
                <a:effectLst/>
                <a:uLnTx/>
                <a:uFillTx/>
                <a:latin typeface="Arial"/>
                <a:ea typeface="+mn-ea"/>
                <a:cs typeface="+mn-cs"/>
              </a:rPr>
              <a:t>Carr, P.L., Bickel, J., and Inui, T.S. (2003). Taking root in a forest clearing: A resource guide for medical faculty. Boston: Boston University School of Medicine., p. 558</a:t>
            </a:r>
          </a:p>
        </p:txBody>
      </p:sp>
    </p:spTree>
    <p:extLst>
      <p:ext uri="{BB962C8B-B14F-4D97-AF65-F5344CB8AC3E}">
        <p14:creationId xmlns:p14="http://schemas.microsoft.com/office/powerpoint/2010/main" val="1958132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200" dirty="0">
                <a:latin typeface="BentonSansCond Black" panose="02000606050000020004" pitchFamily="50" charset="0"/>
                <a:ea typeface="+mn-ea"/>
                <a:cs typeface="BentonSansCond Light"/>
              </a:rPr>
              <a:t>EMPOWER </a:t>
            </a:r>
            <a:br>
              <a:rPr lang="en-US" sz="3200" dirty="0">
                <a:latin typeface="BentonSansCond Black" panose="02000606050000020004" pitchFamily="50" charset="0"/>
                <a:ea typeface="+mn-ea"/>
                <a:cs typeface="BentonSansCond Light"/>
              </a:rPr>
            </a:br>
            <a:r>
              <a:rPr lang="en-US" sz="2400" dirty="0">
                <a:latin typeface="BentonSansCond Book" panose="02000606040000020004" pitchFamily="50" charset="0"/>
                <a:ea typeface="+mn-ea"/>
                <a:cs typeface="BentonSansCond Light"/>
              </a:rPr>
              <a:t>Enhanced Mentoring Program with Opportunities for Ways to Excel in Research</a:t>
            </a:r>
          </a:p>
        </p:txBody>
      </p:sp>
      <p:graphicFrame>
        <p:nvGraphicFramePr>
          <p:cNvPr id="2" name="Diagram 1"/>
          <p:cNvGraphicFramePr/>
          <p:nvPr>
            <p:extLst>
              <p:ext uri="{D42A27DB-BD31-4B8C-83A1-F6EECF244321}">
                <p14:modId xmlns:p14="http://schemas.microsoft.com/office/powerpoint/2010/main" val="4272005785"/>
              </p:ext>
            </p:extLst>
          </p:nvPr>
        </p:nvGraphicFramePr>
        <p:xfrm>
          <a:off x="3048000" y="1464914"/>
          <a:ext cx="7162800" cy="48368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2973705" y="6233167"/>
            <a:ext cx="7162800" cy="58477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292929"/>
                </a:solidFill>
                <a:effectLst/>
                <a:uLnTx/>
                <a:uFillTx/>
                <a:latin typeface="BentonSansCond Book" panose="02000606040000020004" pitchFamily="50" charset="0"/>
                <a:ea typeface="+mn-ea"/>
                <a:cs typeface="+mn-cs"/>
              </a:rPr>
              <a:t>Sponsored by the Office of the Vice Chancellor for Research and the Office for Women, established September 2011</a:t>
            </a:r>
          </a:p>
        </p:txBody>
      </p:sp>
    </p:spTree>
    <p:extLst>
      <p:ext uri="{BB962C8B-B14F-4D97-AF65-F5344CB8AC3E}">
        <p14:creationId xmlns:p14="http://schemas.microsoft.com/office/powerpoint/2010/main" val="934943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extLst>
              <p:ext uri="{D42A27DB-BD31-4B8C-83A1-F6EECF244321}">
                <p14:modId xmlns:p14="http://schemas.microsoft.com/office/powerpoint/2010/main" val="807637331"/>
              </p:ext>
            </p:extLst>
          </p:nvPr>
        </p:nvGraphicFramePr>
        <p:xfrm>
          <a:off x="2801798" y="1385994"/>
          <a:ext cx="7853082" cy="53919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txBox="1">
            <a:spLocks/>
          </p:cNvSpPr>
          <p:nvPr/>
        </p:nvSpPr>
        <p:spPr>
          <a:xfrm>
            <a:off x="2801798" y="274639"/>
            <a:ext cx="7409003" cy="1088495"/>
          </a:xfrm>
          <a:prstGeom prst="rect">
            <a:avLst/>
          </a:prstGeom>
          <a:effectLst>
            <a:outerShdw blurRad="50800" dist="25400" dir="6000000" algn="tl" rotWithShape="0">
              <a:srgbClr val="000000">
                <a:alpha val="37000"/>
              </a:srgbClr>
            </a:outerShdw>
          </a:effectLst>
        </p:spPr>
        <p:txBody>
          <a:bodyPr vert="horz" lIns="91440" tIns="45720" rIns="91440" bIns="45720" rtlCol="0" anchor="ctr">
            <a:noAutofit/>
          </a:bodyPr>
          <a:lstStyle>
            <a:lvl1pPr algn="l" defTabSz="457200" rtl="0" eaLnBrk="1" latinLnBrk="0" hangingPunct="1">
              <a:spcBef>
                <a:spcPct val="0"/>
              </a:spcBef>
              <a:buNone/>
              <a:defRPr sz="3600" b="0" i="0" kern="1200">
                <a:solidFill>
                  <a:schemeClr val="tx1"/>
                </a:solidFill>
                <a:latin typeface="BentonSans Bold"/>
                <a:ea typeface="+mj-ea"/>
                <a:cs typeface="BentonSans Bold"/>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a:ln>
                  <a:noFill/>
                </a:ln>
                <a:solidFill>
                  <a:srgbClr val="292929"/>
                </a:solidFill>
                <a:effectLst/>
                <a:uLnTx/>
                <a:uFillTx/>
                <a:latin typeface="BentonSansCond Black" panose="02000606050000020004" pitchFamily="50" charset="0"/>
                <a:ea typeface="+mj-ea"/>
                <a:cs typeface="BentonSansCond Light"/>
              </a:rPr>
              <a:t>EMPOWER Program Implementation</a:t>
            </a:r>
            <a:endParaRPr kumimoji="0" lang="en-US" sz="2800" b="0" i="0" u="none" strike="noStrike" kern="1200" cap="none" spc="0" normalizeH="0" baseline="0" noProof="0" dirty="0">
              <a:ln>
                <a:noFill/>
              </a:ln>
              <a:solidFill>
                <a:srgbClr val="292929"/>
              </a:solidFill>
              <a:effectLst/>
              <a:uLnTx/>
              <a:uFillTx/>
              <a:latin typeface="BentonSansCond Book" panose="02000606040000020004" pitchFamily="50" charset="0"/>
              <a:ea typeface="+mj-ea"/>
              <a:cs typeface="BentonSansCond Light"/>
            </a:endParaRPr>
          </a:p>
        </p:txBody>
      </p:sp>
    </p:spTree>
    <p:extLst>
      <p:ext uri="{BB962C8B-B14F-4D97-AF65-F5344CB8AC3E}">
        <p14:creationId xmlns:p14="http://schemas.microsoft.com/office/powerpoint/2010/main" val="2005377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extLst>
              <p:ext uri="{D42A27DB-BD31-4B8C-83A1-F6EECF244321}">
                <p14:modId xmlns:p14="http://schemas.microsoft.com/office/powerpoint/2010/main" val="1602670658"/>
              </p:ext>
            </p:extLst>
          </p:nvPr>
        </p:nvGraphicFramePr>
        <p:xfrm>
          <a:off x="2671482" y="1613647"/>
          <a:ext cx="7853082" cy="49305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txBox="1">
            <a:spLocks/>
          </p:cNvSpPr>
          <p:nvPr/>
        </p:nvSpPr>
        <p:spPr>
          <a:xfrm>
            <a:off x="2801798" y="274639"/>
            <a:ext cx="7409003" cy="1088495"/>
          </a:xfrm>
          <a:prstGeom prst="rect">
            <a:avLst/>
          </a:prstGeom>
          <a:effectLst>
            <a:outerShdw blurRad="50800" dist="25400" dir="6000000" algn="tl" rotWithShape="0">
              <a:srgbClr val="000000">
                <a:alpha val="37000"/>
              </a:srgbClr>
            </a:outerShdw>
          </a:effectLst>
        </p:spPr>
        <p:txBody>
          <a:bodyPr vert="horz" lIns="91440" tIns="45720" rIns="91440" bIns="45720" rtlCol="0" anchor="ctr">
            <a:noAutofit/>
          </a:bodyPr>
          <a:lstStyle>
            <a:lvl1pPr algn="l" defTabSz="457200" rtl="0" eaLnBrk="1" latinLnBrk="0" hangingPunct="1">
              <a:spcBef>
                <a:spcPct val="0"/>
              </a:spcBef>
              <a:buNone/>
              <a:defRPr sz="3600" b="0" i="0" kern="1200">
                <a:solidFill>
                  <a:schemeClr val="tx1"/>
                </a:solidFill>
                <a:latin typeface="BentonSans Bold"/>
                <a:ea typeface="+mj-ea"/>
                <a:cs typeface="BentonSans Bold"/>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a:ln>
                  <a:noFill/>
                </a:ln>
                <a:solidFill>
                  <a:srgbClr val="292929"/>
                </a:solidFill>
                <a:effectLst/>
                <a:uLnTx/>
                <a:uFillTx/>
                <a:latin typeface="BentonSansCond Black" panose="02000606050000020004" pitchFamily="50" charset="0"/>
                <a:ea typeface="+mj-ea"/>
                <a:cs typeface="BentonSansCond Light"/>
              </a:rPr>
              <a:t>EMPOWER Program Implementation</a:t>
            </a:r>
            <a:endParaRPr kumimoji="0" lang="en-US" sz="2800" b="0" i="0" u="none" strike="noStrike" kern="1200" cap="none" spc="0" normalizeH="0" baseline="0" noProof="0" dirty="0">
              <a:ln>
                <a:noFill/>
              </a:ln>
              <a:solidFill>
                <a:srgbClr val="292929"/>
              </a:solidFill>
              <a:effectLst/>
              <a:uLnTx/>
              <a:uFillTx/>
              <a:latin typeface="BentonSansCond Book" panose="02000606040000020004" pitchFamily="50" charset="0"/>
              <a:ea typeface="+mj-ea"/>
              <a:cs typeface="BentonSansCond Light"/>
            </a:endParaRPr>
          </a:p>
        </p:txBody>
      </p:sp>
    </p:spTree>
    <p:extLst>
      <p:ext uri="{BB962C8B-B14F-4D97-AF65-F5344CB8AC3E}">
        <p14:creationId xmlns:p14="http://schemas.microsoft.com/office/powerpoint/2010/main" val="204662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1798" y="71439"/>
            <a:ext cx="7409003" cy="1088495"/>
          </a:xfrm>
        </p:spPr>
        <p:txBody>
          <a:bodyPr/>
          <a:lstStyle/>
          <a:p>
            <a:r>
              <a:rPr lang="en-US" dirty="0"/>
              <a:t>Identified areas of support</a:t>
            </a:r>
          </a:p>
        </p:txBody>
      </p:sp>
      <p:sp>
        <p:nvSpPr>
          <p:cNvPr id="3" name="Content Placeholder 2"/>
          <p:cNvSpPr>
            <a:spLocks noGrp="1"/>
          </p:cNvSpPr>
          <p:nvPr>
            <p:ph idx="1"/>
          </p:nvPr>
        </p:nvSpPr>
        <p:spPr>
          <a:xfrm>
            <a:off x="2763696" y="1083734"/>
            <a:ext cx="7764604" cy="2726267"/>
          </a:xfrm>
        </p:spPr>
        <p:txBody>
          <a:bodyPr>
            <a:normAutofit/>
          </a:bodyPr>
          <a:lstStyle/>
          <a:p>
            <a:pPr marL="457200" indent="-457200">
              <a:buFont typeface="Arial" panose="020B0604020202020204" pitchFamily="34" charset="0"/>
              <a:buChar char="•"/>
            </a:pPr>
            <a:r>
              <a:rPr lang="en-US" sz="2400" dirty="0"/>
              <a:t>Writing grant proposals</a:t>
            </a:r>
          </a:p>
          <a:p>
            <a:pPr marL="457200" indent="-457200">
              <a:buFont typeface="Arial" panose="020B0604020202020204" pitchFamily="34" charset="0"/>
              <a:buChar char="•"/>
            </a:pPr>
            <a:r>
              <a:rPr lang="en-US" sz="2400" dirty="0"/>
              <a:t>Conducting research</a:t>
            </a:r>
          </a:p>
          <a:p>
            <a:pPr marL="457200" indent="-457200">
              <a:buFont typeface="Arial" panose="020B0604020202020204" pitchFamily="34" charset="0"/>
              <a:buChar char="•"/>
            </a:pPr>
            <a:r>
              <a:rPr lang="en-US" sz="2400" dirty="0"/>
              <a:t>Identifying research topics</a:t>
            </a:r>
          </a:p>
          <a:p>
            <a:pPr marL="457200" indent="-457200">
              <a:buFont typeface="Arial" panose="020B0604020202020204" pitchFamily="34" charset="0"/>
              <a:buChar char="•"/>
            </a:pPr>
            <a:r>
              <a:rPr lang="en-US" sz="2400" dirty="0"/>
              <a:t>Developing a plan for career advancement</a:t>
            </a:r>
          </a:p>
          <a:p>
            <a:pPr marL="457200" indent="-457200">
              <a:buFont typeface="Arial" panose="020B0604020202020204" pitchFamily="34" charset="0"/>
              <a:buChar char="•"/>
            </a:pPr>
            <a:r>
              <a:rPr lang="en-US" sz="2400" dirty="0"/>
              <a:t>Identifying funding opportunities</a:t>
            </a:r>
          </a:p>
        </p:txBody>
      </p:sp>
      <p:sp>
        <p:nvSpPr>
          <p:cNvPr id="5" name="Slide Number Placeholder 4"/>
          <p:cNvSpPr>
            <a:spLocks noGrp="1"/>
          </p:cNvSpPr>
          <p:nvPr>
            <p:ph type="sldNum" sz="quarter" idx="12"/>
          </p:nvPr>
        </p:nvSpPr>
        <p:spPr/>
        <p:txBody>
          <a:bodyPr/>
          <a:lstStyle/>
          <a:p>
            <a:pPr>
              <a:defRPr/>
            </a:pPr>
            <a:fld id="{A2CEE53A-19EC-654D-82C1-D215F6FEFF18}" type="slidenum">
              <a:rPr lang="en-US">
                <a:solidFill>
                  <a:srgbClr val="66080F"/>
                </a:solidFill>
              </a:rPr>
              <a:pPr>
                <a:defRPr/>
              </a:pPr>
              <a:t>6</a:t>
            </a:fld>
            <a:endParaRPr lang="en-US">
              <a:solidFill>
                <a:srgbClr val="66080F"/>
              </a:solidFill>
            </a:endParaRPr>
          </a:p>
        </p:txBody>
      </p:sp>
      <p:sp>
        <p:nvSpPr>
          <p:cNvPr id="6" name="Title 1"/>
          <p:cNvSpPr txBox="1">
            <a:spLocks/>
          </p:cNvSpPr>
          <p:nvPr/>
        </p:nvSpPr>
        <p:spPr>
          <a:xfrm>
            <a:off x="2763697" y="3500439"/>
            <a:ext cx="7409003" cy="1088495"/>
          </a:xfrm>
          <a:prstGeom prst="rect">
            <a:avLst/>
          </a:prstGeom>
          <a:effectLst>
            <a:outerShdw blurRad="50800" dist="25400" dir="6000000" algn="tl" rotWithShape="0">
              <a:srgbClr val="000000">
                <a:alpha val="37000"/>
              </a:srgbClr>
            </a:outerShdw>
          </a:effectLst>
        </p:spPr>
        <p:txBody>
          <a:bodyPr vert="horz" lIns="91440" tIns="45720" rIns="91440" bIns="45720" rtlCol="0" anchor="ctr">
            <a:normAutofit/>
          </a:bodyPr>
          <a:lstStyle>
            <a:lvl1pPr algn="l" defTabSz="457200" rtl="0" eaLnBrk="1" latinLnBrk="0" hangingPunct="1">
              <a:spcBef>
                <a:spcPct val="0"/>
              </a:spcBef>
              <a:buNone/>
              <a:defRPr sz="3600" b="0" i="0" kern="1200">
                <a:solidFill>
                  <a:schemeClr val="tx1"/>
                </a:solidFill>
                <a:latin typeface="BentonSans Bold"/>
                <a:ea typeface="+mj-ea"/>
                <a:cs typeface="BentonSans Bold"/>
              </a:defRPr>
            </a:lvl1pPr>
          </a:lstStyle>
          <a:p>
            <a:pPr>
              <a:defRPr/>
            </a:pPr>
            <a:r>
              <a:rPr lang="en-US" dirty="0">
                <a:solidFill>
                  <a:srgbClr val="292929"/>
                </a:solidFill>
              </a:rPr>
              <a:t>Indirect Benefits</a:t>
            </a:r>
          </a:p>
        </p:txBody>
      </p:sp>
      <p:sp>
        <p:nvSpPr>
          <p:cNvPr id="7" name="Rectangle 6"/>
          <p:cNvSpPr/>
          <p:nvPr/>
        </p:nvSpPr>
        <p:spPr>
          <a:xfrm>
            <a:off x="2801797" y="4517936"/>
            <a:ext cx="7497903" cy="2154436"/>
          </a:xfrm>
          <a:prstGeom prst="rect">
            <a:avLst/>
          </a:prstGeom>
        </p:spPr>
        <p:txBody>
          <a:bodyPr wrap="square">
            <a:spAutoFit/>
          </a:bodyPr>
          <a:lstStyle/>
          <a:p>
            <a:pPr marL="457200" indent="-457200">
              <a:buFont typeface="Arial" panose="020B0604020202020204" pitchFamily="34" charset="0"/>
              <a:buChar char="•"/>
              <a:defRPr/>
            </a:pPr>
            <a:r>
              <a:rPr lang="en-US" sz="2400" dirty="0">
                <a:solidFill>
                  <a:srgbClr val="292929"/>
                </a:solidFill>
                <a:latin typeface="BentonSans Book" panose="02000404020000020004" pitchFamily="2" charset="0"/>
              </a:rPr>
              <a:t>Networking opportunities </a:t>
            </a:r>
          </a:p>
          <a:p>
            <a:pPr marL="457200" indent="-457200">
              <a:buFont typeface="Arial" panose="020B0604020202020204" pitchFamily="34" charset="0"/>
              <a:buChar char="•"/>
              <a:defRPr/>
            </a:pPr>
            <a:r>
              <a:rPr lang="en-US" sz="2400" dirty="0">
                <a:solidFill>
                  <a:srgbClr val="292929"/>
                </a:solidFill>
                <a:latin typeface="BentonSans Book" panose="02000404020000020004" pitchFamily="2" charset="0"/>
              </a:rPr>
              <a:t>Acculturation to the IUPUI campus</a:t>
            </a:r>
          </a:p>
          <a:p>
            <a:pPr marL="457200" indent="-457200">
              <a:buFont typeface="Arial" panose="020B0604020202020204" pitchFamily="34" charset="0"/>
              <a:buChar char="•"/>
              <a:defRPr/>
            </a:pPr>
            <a:r>
              <a:rPr lang="en-US" sz="2400" dirty="0">
                <a:solidFill>
                  <a:srgbClr val="292929"/>
                </a:solidFill>
                <a:latin typeface="BentonSans Book" panose="02000404020000020004" pitchFamily="2" charset="0"/>
              </a:rPr>
              <a:t>Additional resources and support</a:t>
            </a:r>
          </a:p>
          <a:p>
            <a:pPr marL="457200" indent="-457200">
              <a:buFont typeface="Arial" panose="020B0604020202020204" pitchFamily="34" charset="0"/>
              <a:buChar char="•"/>
              <a:defRPr/>
            </a:pPr>
            <a:r>
              <a:rPr lang="en-US" sz="2400" dirty="0">
                <a:solidFill>
                  <a:srgbClr val="292929"/>
                </a:solidFill>
                <a:latin typeface="BentonSans Book" panose="02000404020000020004" pitchFamily="2" charset="0"/>
              </a:rPr>
              <a:t>Understanding organizational politics</a:t>
            </a:r>
          </a:p>
          <a:p>
            <a:pPr marL="457200" indent="-457200">
              <a:buFont typeface="Arial" panose="020B0604020202020204" pitchFamily="34" charset="0"/>
              <a:buChar char="•"/>
              <a:defRPr/>
            </a:pPr>
            <a:r>
              <a:rPr lang="en-US" sz="2400" dirty="0">
                <a:solidFill>
                  <a:srgbClr val="292929"/>
                </a:solidFill>
                <a:latin typeface="BentonSans Book" panose="02000404020000020004" pitchFamily="2" charset="0"/>
              </a:rPr>
              <a:t>Faculty well-being  </a:t>
            </a:r>
            <a:r>
              <a:rPr lang="en-US" sz="1400" dirty="0">
                <a:solidFill>
                  <a:srgbClr val="292929"/>
                </a:solidFill>
                <a:latin typeface="BentonSans Book" panose="02000404020000020004" pitchFamily="2" charset="0"/>
              </a:rPr>
              <a:t>(Thriving vs surviving: benefits of formal mentoring program on faculty well-being www.emeraldinsight.com/2046-6854.htm)</a:t>
            </a:r>
          </a:p>
        </p:txBody>
      </p:sp>
    </p:spTree>
    <p:extLst>
      <p:ext uri="{BB962C8B-B14F-4D97-AF65-F5344CB8AC3E}">
        <p14:creationId xmlns:p14="http://schemas.microsoft.com/office/powerpoint/2010/main" val="717122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Outcomes</a:t>
            </a:r>
          </a:p>
        </p:txBody>
      </p:sp>
      <p:sp>
        <p:nvSpPr>
          <p:cNvPr id="3" name="Text Placeholder 2"/>
          <p:cNvSpPr>
            <a:spLocks noGrp="1"/>
          </p:cNvSpPr>
          <p:nvPr>
            <p:ph sz="half" idx="1"/>
          </p:nvPr>
        </p:nvSpPr>
        <p:spPr>
          <a:xfrm>
            <a:off x="3100240" y="1605309"/>
            <a:ext cx="3159401" cy="1884506"/>
          </a:xfrm>
          <a:ln>
            <a:solidFill>
              <a:srgbClr val="C00000"/>
            </a:solidFill>
          </a:ln>
        </p:spPr>
        <p:txBody>
          <a:bodyPr>
            <a:normAutofit/>
          </a:bodyPr>
          <a:lstStyle/>
          <a:p>
            <a:r>
              <a:rPr lang="en-US" sz="2400" b="1" dirty="0"/>
              <a:t>Participants </a:t>
            </a:r>
          </a:p>
          <a:p>
            <a:r>
              <a:rPr lang="en-US" sz="2400" b="1" dirty="0"/>
              <a:t>2011-2021</a:t>
            </a:r>
          </a:p>
        </p:txBody>
      </p:sp>
      <p:sp>
        <p:nvSpPr>
          <p:cNvPr id="4" name="Content Placeholder 3"/>
          <p:cNvSpPr>
            <a:spLocks noGrp="1"/>
          </p:cNvSpPr>
          <p:nvPr>
            <p:ph sz="half" idx="2"/>
          </p:nvPr>
        </p:nvSpPr>
        <p:spPr>
          <a:xfrm>
            <a:off x="3203293" y="2580419"/>
            <a:ext cx="3490421" cy="1040587"/>
          </a:xfrm>
        </p:spPr>
        <p:txBody>
          <a:bodyPr>
            <a:normAutofit/>
          </a:bodyPr>
          <a:lstStyle/>
          <a:p>
            <a:r>
              <a:rPr lang="en-US" sz="2400" b="1" dirty="0">
                <a:solidFill>
                  <a:srgbClr val="C00000"/>
                </a:solidFill>
              </a:rPr>
              <a:t>136</a:t>
            </a:r>
            <a:r>
              <a:rPr lang="en-US" sz="2400" dirty="0"/>
              <a:t> mentees</a:t>
            </a:r>
          </a:p>
          <a:p>
            <a:r>
              <a:rPr lang="en-US" sz="2400" b="1" dirty="0">
                <a:solidFill>
                  <a:srgbClr val="C00000"/>
                </a:solidFill>
              </a:rPr>
              <a:t>136</a:t>
            </a:r>
            <a:r>
              <a:rPr lang="en-US" sz="2400" dirty="0"/>
              <a:t> mentors</a:t>
            </a:r>
          </a:p>
        </p:txBody>
      </p:sp>
      <p:sp>
        <p:nvSpPr>
          <p:cNvPr id="7" name="Footer Placeholder 6"/>
          <p:cNvSpPr>
            <a:spLocks noGrp="1"/>
          </p:cNvSpPr>
          <p:nvPr>
            <p:ph type="ftr" sz="quarter" idx="11"/>
          </p:nvPr>
        </p:nvSpPr>
        <p:spPr/>
        <p:txBody>
          <a:bodyPr/>
          <a:lstStyle/>
          <a:p>
            <a:pPr>
              <a:defRPr/>
            </a:pPr>
            <a:r>
              <a:rPr lang="en-US"/>
              <a:t>INDIANA UNIVERSITY–PURDUE UNIVERSITY INDIANAPOLIS</a:t>
            </a:r>
            <a:endParaRPr lang="en-US" dirty="0"/>
          </a:p>
        </p:txBody>
      </p:sp>
      <p:sp>
        <p:nvSpPr>
          <p:cNvPr id="8" name="Slide Number Placeholder 7"/>
          <p:cNvSpPr>
            <a:spLocks noGrp="1"/>
          </p:cNvSpPr>
          <p:nvPr>
            <p:ph type="sldNum" sz="quarter" idx="12"/>
          </p:nvPr>
        </p:nvSpPr>
        <p:spPr/>
        <p:txBody>
          <a:bodyPr/>
          <a:lstStyle/>
          <a:p>
            <a:pPr>
              <a:defRPr/>
            </a:pPr>
            <a:fld id="{A2CEE53A-19EC-654D-82C1-D215F6FEFF18}" type="slidenum">
              <a:rPr lang="en-US">
                <a:solidFill>
                  <a:srgbClr val="66080F"/>
                </a:solidFill>
              </a:rPr>
              <a:pPr>
                <a:defRPr/>
              </a:pPr>
              <a:t>7</a:t>
            </a:fld>
            <a:endParaRPr lang="en-US">
              <a:solidFill>
                <a:srgbClr val="66080F"/>
              </a:solidFill>
            </a:endParaRPr>
          </a:p>
        </p:txBody>
      </p:sp>
      <p:sp>
        <p:nvSpPr>
          <p:cNvPr id="5" name="Text Placeholder 4"/>
          <p:cNvSpPr>
            <a:spLocks noGrp="1"/>
          </p:cNvSpPr>
          <p:nvPr>
            <p:ph type="body" sz="quarter" idx="4294967295"/>
          </p:nvPr>
        </p:nvSpPr>
        <p:spPr>
          <a:xfrm>
            <a:off x="3100240" y="3863181"/>
            <a:ext cx="3700463" cy="1506177"/>
          </a:xfrm>
          <a:ln>
            <a:solidFill>
              <a:srgbClr val="C00000"/>
            </a:solidFill>
          </a:ln>
        </p:spPr>
        <p:txBody>
          <a:bodyPr>
            <a:noAutofit/>
          </a:bodyPr>
          <a:lstStyle/>
          <a:p>
            <a:r>
              <a:rPr lang="en-US" sz="2400" b="1" dirty="0"/>
              <a:t>External Funding </a:t>
            </a:r>
          </a:p>
          <a:p>
            <a:r>
              <a:rPr lang="en-US" sz="2400" b="1" dirty="0"/>
              <a:t>2011-2021</a:t>
            </a:r>
          </a:p>
        </p:txBody>
      </p:sp>
      <p:sp>
        <p:nvSpPr>
          <p:cNvPr id="6" name="Content Placeholder 5"/>
          <p:cNvSpPr>
            <a:spLocks noGrp="1"/>
          </p:cNvSpPr>
          <p:nvPr>
            <p:ph sz="quarter" idx="4294967295"/>
          </p:nvPr>
        </p:nvSpPr>
        <p:spPr>
          <a:xfrm>
            <a:off x="3098271" y="4838291"/>
            <a:ext cx="3700463" cy="860425"/>
          </a:xfrm>
        </p:spPr>
        <p:txBody>
          <a:bodyPr>
            <a:normAutofit/>
          </a:bodyPr>
          <a:lstStyle/>
          <a:p>
            <a:r>
              <a:rPr lang="en-US" sz="2400" b="1" dirty="0">
                <a:solidFill>
                  <a:srgbClr val="C00000"/>
                </a:solidFill>
              </a:rPr>
              <a:t>$ 16</a:t>
            </a:r>
            <a:r>
              <a:rPr lang="en-US" sz="2400" dirty="0"/>
              <a:t> million received</a:t>
            </a:r>
          </a:p>
        </p:txBody>
      </p:sp>
      <p:sp>
        <p:nvSpPr>
          <p:cNvPr id="10" name="TextBox 9"/>
          <p:cNvSpPr txBox="1"/>
          <p:nvPr/>
        </p:nvSpPr>
        <p:spPr>
          <a:xfrm>
            <a:off x="7191798" y="1550823"/>
            <a:ext cx="2543834" cy="1938992"/>
          </a:xfrm>
          <a:prstGeom prst="rect">
            <a:avLst/>
          </a:prstGeom>
          <a:noFill/>
          <a:ln>
            <a:solidFill>
              <a:srgbClr val="C00000"/>
            </a:solidFill>
          </a:ln>
        </p:spPr>
        <p:txBody>
          <a:bodyPr wrap="square" rtlCol="0">
            <a:spAutoFit/>
          </a:bodyPr>
          <a:lstStyle/>
          <a:p>
            <a:pPr>
              <a:defRPr/>
            </a:pPr>
            <a:r>
              <a:rPr lang="en-US" sz="2400" dirty="0">
                <a:solidFill>
                  <a:srgbClr val="292929"/>
                </a:solidFill>
                <a:latin typeface="Arial"/>
              </a:rPr>
              <a:t>Evaluation: on a 5 point scale how likely to suggest program to others: </a:t>
            </a:r>
            <a:r>
              <a:rPr lang="en-US" sz="2400" dirty="0">
                <a:solidFill>
                  <a:srgbClr val="C00000"/>
                </a:solidFill>
                <a:latin typeface="Arial"/>
              </a:rPr>
              <a:t>4.67</a:t>
            </a:r>
          </a:p>
        </p:txBody>
      </p:sp>
      <p:sp>
        <p:nvSpPr>
          <p:cNvPr id="11" name="TextBox 10"/>
          <p:cNvSpPr txBox="1"/>
          <p:nvPr/>
        </p:nvSpPr>
        <p:spPr>
          <a:xfrm>
            <a:off x="7257636" y="3684128"/>
            <a:ext cx="2477997" cy="2308324"/>
          </a:xfrm>
          <a:prstGeom prst="rect">
            <a:avLst/>
          </a:prstGeom>
          <a:noFill/>
          <a:ln>
            <a:solidFill>
              <a:srgbClr val="C00000"/>
            </a:solidFill>
          </a:ln>
        </p:spPr>
        <p:txBody>
          <a:bodyPr wrap="square" rtlCol="0">
            <a:spAutoFit/>
          </a:bodyPr>
          <a:lstStyle/>
          <a:p>
            <a:pPr>
              <a:defRPr/>
            </a:pPr>
            <a:r>
              <a:rPr lang="en-US" sz="2400" dirty="0">
                <a:solidFill>
                  <a:srgbClr val="C00000"/>
                </a:solidFill>
                <a:latin typeface="Arial"/>
              </a:rPr>
              <a:t>83% </a:t>
            </a:r>
            <a:r>
              <a:rPr lang="en-US" sz="2400" dirty="0">
                <a:solidFill>
                  <a:srgbClr val="292929"/>
                </a:solidFill>
                <a:latin typeface="Arial"/>
              </a:rPr>
              <a:t>of participants still have ongoing relationship with mentor after program</a:t>
            </a:r>
          </a:p>
        </p:txBody>
      </p:sp>
    </p:spTree>
    <p:extLst>
      <p:ext uri="{BB962C8B-B14F-4D97-AF65-F5344CB8AC3E}">
        <p14:creationId xmlns:p14="http://schemas.microsoft.com/office/powerpoint/2010/main" val="773728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extLst>
              <p:ext uri="{D42A27DB-BD31-4B8C-83A1-F6EECF244321}">
                <p14:modId xmlns:p14="http://schemas.microsoft.com/office/powerpoint/2010/main" val="1471129280"/>
              </p:ext>
            </p:extLst>
          </p:nvPr>
        </p:nvGraphicFramePr>
        <p:xfrm>
          <a:off x="2671482" y="1484694"/>
          <a:ext cx="7853082" cy="49305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txBox="1">
            <a:spLocks/>
          </p:cNvSpPr>
          <p:nvPr/>
        </p:nvSpPr>
        <p:spPr>
          <a:xfrm>
            <a:off x="2801798" y="274639"/>
            <a:ext cx="7409003" cy="1088495"/>
          </a:xfrm>
          <a:prstGeom prst="rect">
            <a:avLst/>
          </a:prstGeom>
          <a:effectLst>
            <a:outerShdw blurRad="50800" dist="25400" dir="6000000" algn="tl" rotWithShape="0">
              <a:srgbClr val="000000">
                <a:alpha val="37000"/>
              </a:srgbClr>
            </a:outerShdw>
          </a:effectLst>
        </p:spPr>
        <p:txBody>
          <a:bodyPr vert="horz" lIns="91440" tIns="45720" rIns="91440" bIns="45720" rtlCol="0" anchor="ctr">
            <a:noAutofit/>
          </a:bodyPr>
          <a:lstStyle>
            <a:lvl1pPr algn="l" defTabSz="457200" rtl="0" eaLnBrk="1" latinLnBrk="0" hangingPunct="1">
              <a:spcBef>
                <a:spcPct val="0"/>
              </a:spcBef>
              <a:buNone/>
              <a:defRPr sz="3600" b="0" i="0" kern="1200">
                <a:solidFill>
                  <a:schemeClr val="tx1"/>
                </a:solidFill>
                <a:latin typeface="BentonSans Bold"/>
                <a:ea typeface="+mj-ea"/>
                <a:cs typeface="BentonSans Bold"/>
              </a:defRPr>
            </a:lvl1pPr>
          </a:lstStyle>
          <a:p>
            <a:r>
              <a:rPr lang="en-US" sz="3200" dirty="0">
                <a:solidFill>
                  <a:srgbClr val="292929"/>
                </a:solidFill>
                <a:latin typeface="BentonSansCond Black" panose="02000606050000020004" pitchFamily="50" charset="0"/>
                <a:cs typeface="BentonSansCond Light"/>
              </a:rPr>
              <a:t>EMPOWER </a:t>
            </a:r>
            <a:br>
              <a:rPr lang="en-US" sz="3200" dirty="0">
                <a:solidFill>
                  <a:srgbClr val="292929"/>
                </a:solidFill>
                <a:latin typeface="BentonSansCond Black" panose="02000606050000020004" pitchFamily="50" charset="0"/>
                <a:cs typeface="BentonSansCond Light"/>
              </a:rPr>
            </a:br>
            <a:r>
              <a:rPr lang="en-US" sz="3200" dirty="0">
                <a:solidFill>
                  <a:srgbClr val="292929"/>
                </a:solidFill>
                <a:latin typeface="BentonSansCond Black" panose="02000606050000020004" pitchFamily="50" charset="0"/>
                <a:cs typeface="BentonSansCond Light"/>
              </a:rPr>
              <a:t>Stats and </a:t>
            </a:r>
            <a:r>
              <a:rPr lang="en-US" sz="2800" dirty="0">
                <a:solidFill>
                  <a:srgbClr val="292929"/>
                </a:solidFill>
                <a:latin typeface="BentonSansCond Book" panose="02000606040000020004" pitchFamily="50" charset="0"/>
                <a:cs typeface="BentonSansCond Light"/>
              </a:rPr>
              <a:t>Outcomes</a:t>
            </a:r>
          </a:p>
        </p:txBody>
      </p:sp>
      <p:sp>
        <p:nvSpPr>
          <p:cNvPr id="5" name="Footer Placeholder 3"/>
          <p:cNvSpPr>
            <a:spLocks noGrp="1"/>
          </p:cNvSpPr>
          <p:nvPr>
            <p:ph type="ftr" sz="quarter" idx="11"/>
          </p:nvPr>
        </p:nvSpPr>
        <p:spPr>
          <a:xfrm>
            <a:off x="6129866" y="6415283"/>
            <a:ext cx="4080934" cy="365125"/>
          </a:xfrm>
        </p:spPr>
        <p:txBody>
          <a:bodyPr/>
          <a:lstStyle/>
          <a:p>
            <a:r>
              <a:rPr lang="en-US" dirty="0"/>
              <a:t>INDIANA UNIVERSITY–PURDUE UNIVERSITY INDIANAPOLIS</a:t>
            </a:r>
          </a:p>
        </p:txBody>
      </p:sp>
    </p:spTree>
    <p:extLst>
      <p:ext uri="{BB962C8B-B14F-4D97-AF65-F5344CB8AC3E}">
        <p14:creationId xmlns:p14="http://schemas.microsoft.com/office/powerpoint/2010/main" val="3532574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half" idx="2"/>
          </p:nvPr>
        </p:nvSpPr>
        <p:spPr/>
        <p:txBody>
          <a:bodyPr/>
          <a:lstStyle/>
          <a:p>
            <a:endParaRPr lang="en-US" dirty="0"/>
          </a:p>
          <a:p>
            <a:r>
              <a:rPr lang="en-US" b="1" dirty="0"/>
              <a:t>"Intersections" </a:t>
            </a:r>
          </a:p>
          <a:p>
            <a:endParaRPr lang="en-US" dirty="0"/>
          </a:p>
          <a:p>
            <a:endParaRPr lang="en-US" dirty="0"/>
          </a:p>
          <a:p>
            <a:r>
              <a:rPr lang="en-US" dirty="0"/>
              <a:t>Anila Quayyum Agha,</a:t>
            </a:r>
          </a:p>
          <a:p>
            <a:r>
              <a:rPr lang="en-US" i="1" dirty="0"/>
              <a:t>Associate Professor of Drawing and Foundation Studies</a:t>
            </a:r>
            <a:endParaRPr lang="en-US" dirty="0"/>
          </a:p>
          <a:p>
            <a:r>
              <a:rPr lang="en-US" dirty="0"/>
              <a:t>Herron School of Art and Design, IUPUI</a:t>
            </a:r>
          </a:p>
          <a:p>
            <a:endParaRPr lang="en-US" dirty="0"/>
          </a:p>
          <a:p>
            <a:endParaRPr lang="en-US" dirty="0"/>
          </a:p>
          <a:p>
            <a:r>
              <a:rPr lang="en-US" dirty="0"/>
              <a:t>Artprize 2014 - Public Vote Grand Prize and tied for Juried Grand </a:t>
            </a:r>
            <a:r>
              <a:rPr lang="en-US" dirty="0" smtClean="0"/>
              <a:t>Prize </a:t>
            </a:r>
          </a:p>
          <a:p>
            <a:r>
              <a:rPr lang="en-US" dirty="0" smtClean="0"/>
              <a:t>$300,000</a:t>
            </a:r>
            <a:endParaRPr lang="en-US" dirty="0"/>
          </a:p>
        </p:txBody>
      </p:sp>
      <p:sp>
        <p:nvSpPr>
          <p:cNvPr id="4" name="Footer Placeholder 3"/>
          <p:cNvSpPr>
            <a:spLocks noGrp="1"/>
          </p:cNvSpPr>
          <p:nvPr>
            <p:ph type="ftr" sz="quarter" idx="11"/>
          </p:nvPr>
        </p:nvSpPr>
        <p:spPr/>
        <p:txBody>
          <a:bodyPr/>
          <a:lstStyle/>
          <a:p>
            <a:r>
              <a:rPr lang="en-US"/>
              <a:t>INDIANA UNIVERSITY–PURDUE UNIVERSITY INDIANAPOLIS</a:t>
            </a:r>
            <a:endParaRPr lang="en-US" dirty="0"/>
          </a:p>
        </p:txBody>
      </p:sp>
      <p:sp>
        <p:nvSpPr>
          <p:cNvPr id="5" name="Slide Number Placeholder 4"/>
          <p:cNvSpPr>
            <a:spLocks noGrp="1"/>
          </p:cNvSpPr>
          <p:nvPr>
            <p:ph type="sldNum" sz="quarter" idx="12"/>
          </p:nvPr>
        </p:nvSpPr>
        <p:spPr/>
        <p:txBody>
          <a:bodyPr/>
          <a:lstStyle/>
          <a:p>
            <a:fld id="{A2CEE53A-19EC-654D-82C1-D215F6FEFF18}" type="slidenum">
              <a:rPr lang="en-US" smtClean="0">
                <a:solidFill>
                  <a:srgbClr val="66080F"/>
                </a:solidFill>
              </a:rPr>
              <a:pPr/>
              <a:t>9</a:t>
            </a:fld>
            <a:endParaRPr lang="en-US">
              <a:solidFill>
                <a:srgbClr val="66080F"/>
              </a:solidFill>
            </a:endParaRPr>
          </a:p>
        </p:txBody>
      </p:sp>
      <p:pic>
        <p:nvPicPr>
          <p:cNvPr id="2050" name="Picture 2" descr="&quot;Intersections,&quot;  at Herron by Anila Quayyum Agha"/>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775325" y="386556"/>
            <a:ext cx="3759200" cy="5626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4675592"/>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UPUI_Powerpoint_BigRed">
  <a:themeElements>
    <a:clrScheme name="Custom 1">
      <a:dk1>
        <a:srgbClr val="292929"/>
      </a:dk1>
      <a:lt1>
        <a:srgbClr val="FFFFFF"/>
      </a:lt1>
      <a:dk2>
        <a:srgbClr val="66080F"/>
      </a:dk2>
      <a:lt2>
        <a:srgbClr val="EEECE1"/>
      </a:lt2>
      <a:accent1>
        <a:srgbClr val="66080F"/>
      </a:accent1>
      <a:accent2>
        <a:srgbClr val="998557"/>
      </a:accent2>
      <a:accent3>
        <a:srgbClr val="305B7B"/>
      </a:accent3>
      <a:accent4>
        <a:srgbClr val="DB8E43"/>
      </a:accent4>
      <a:accent5>
        <a:srgbClr val="89CDC1"/>
      </a:accent5>
      <a:accent6>
        <a:srgbClr val="695C5A"/>
      </a:accent6>
      <a:hlink>
        <a:srgbClr val="038EFF"/>
      </a:hlink>
      <a:folHlink>
        <a:srgbClr val="D47DCD"/>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alpha val="90000"/>
          </a:schemeClr>
        </a:solidFill>
        <a:ln>
          <a:noFill/>
        </a:ln>
        <a:effectLst/>
      </a:spPr>
      <a:bodyPr/>
      <a:lstStyle>
        <a:defPP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TotalTime>
  <Words>1402</Words>
  <Application>Microsoft Office PowerPoint</Application>
  <PresentationFormat>Widescreen</PresentationFormat>
  <Paragraphs>261</Paragraphs>
  <Slides>12</Slides>
  <Notes>7</Notes>
  <HiddenSlides>0</HiddenSlides>
  <MMClips>0</MMClips>
  <ScaleCrop>false</ScaleCrop>
  <HeadingPairs>
    <vt:vector size="6" baseType="variant">
      <vt:variant>
        <vt:lpstr>Fonts Used</vt:lpstr>
      </vt:variant>
      <vt:variant>
        <vt:i4>15</vt:i4>
      </vt:variant>
      <vt:variant>
        <vt:lpstr>Theme</vt:lpstr>
      </vt:variant>
      <vt:variant>
        <vt:i4>2</vt:i4>
      </vt:variant>
      <vt:variant>
        <vt:lpstr>Slide Titles</vt:lpstr>
      </vt:variant>
      <vt:variant>
        <vt:i4>12</vt:i4>
      </vt:variant>
    </vt:vector>
  </HeadingPairs>
  <TitlesOfParts>
    <vt:vector size="29" baseType="lpstr">
      <vt:lpstr>Abadi MT Condensed Light</vt:lpstr>
      <vt:lpstr>Arial</vt:lpstr>
      <vt:lpstr>BentonSans Bold</vt:lpstr>
      <vt:lpstr>BentonSans Book</vt:lpstr>
      <vt:lpstr>BentonSans Medium</vt:lpstr>
      <vt:lpstr>BentonSans Regular</vt:lpstr>
      <vt:lpstr>BentonSansCond Black</vt:lpstr>
      <vt:lpstr>BentonSansCond Book</vt:lpstr>
      <vt:lpstr>BentonSansCond Light</vt:lpstr>
      <vt:lpstr>BentonSansExtraComp Medium</vt:lpstr>
      <vt:lpstr>Calibri</vt:lpstr>
      <vt:lpstr>Calibri Light</vt:lpstr>
      <vt:lpstr>Georgia</vt:lpstr>
      <vt:lpstr>Times New Roman</vt:lpstr>
      <vt:lpstr>Wingdings</vt:lpstr>
      <vt:lpstr>1_Office Theme</vt:lpstr>
      <vt:lpstr>IUPUI_Powerpoint_BigRed</vt:lpstr>
      <vt:lpstr>PowerPoint Presentation</vt:lpstr>
      <vt:lpstr>2011 - How do we support, empower and retain women and minority research faculty?</vt:lpstr>
      <vt:lpstr>EMPOWER  Enhanced Mentoring Program with Opportunities for Ways to Excel in Research</vt:lpstr>
      <vt:lpstr>PowerPoint Presentation</vt:lpstr>
      <vt:lpstr>PowerPoint Presentation</vt:lpstr>
      <vt:lpstr>Identified areas of support</vt:lpstr>
      <vt:lpstr>Outcomes</vt:lpstr>
      <vt:lpstr>PowerPoint Presentation</vt:lpstr>
      <vt:lpstr>PowerPoint Presentation</vt:lpstr>
      <vt:lpstr>Most Rewarding Aspects</vt:lpstr>
      <vt:lpstr>2021 Cohort</vt:lpstr>
      <vt:lpstr>Contact Information </vt:lpstr>
    </vt:vector>
  </TitlesOfParts>
  <Company>Indiana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Grove, Kathleen Surina</dc:creator>
  <cp:lastModifiedBy>Grove, Kathleen Surina</cp:lastModifiedBy>
  <cp:revision>21</cp:revision>
  <dcterms:created xsi:type="dcterms:W3CDTF">2021-05-06T17:10:20Z</dcterms:created>
  <dcterms:modified xsi:type="dcterms:W3CDTF">2021-05-07T17:16:53Z</dcterms:modified>
</cp:coreProperties>
</file>